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6"/>
  </p:notesMasterIdLst>
  <p:sldIdLst>
    <p:sldId id="256" r:id="rId2"/>
    <p:sldId id="258" r:id="rId3"/>
    <p:sldId id="259" r:id="rId4"/>
    <p:sldId id="264" r:id="rId5"/>
    <p:sldId id="266" r:id="rId6"/>
    <p:sldId id="267" r:id="rId7"/>
    <p:sldId id="268" r:id="rId8"/>
    <p:sldId id="269" r:id="rId9"/>
    <p:sldId id="271" r:id="rId10"/>
    <p:sldId id="277" r:id="rId11"/>
    <p:sldId id="273" r:id="rId12"/>
    <p:sldId id="278" r:id="rId13"/>
    <p:sldId id="279" r:id="rId14"/>
    <p:sldId id="280" r:id="rId15"/>
    <p:sldId id="281" r:id="rId16"/>
    <p:sldId id="282" r:id="rId17"/>
    <p:sldId id="283" r:id="rId18"/>
    <p:sldId id="284" r:id="rId19"/>
    <p:sldId id="285" r:id="rId20"/>
    <p:sldId id="286" r:id="rId21"/>
    <p:sldId id="287" r:id="rId22"/>
    <p:sldId id="288" r:id="rId23"/>
    <p:sldId id="289" r:id="rId24"/>
    <p:sldId id="275" r:id="rId25"/>
  </p:sldIdLst>
  <p:sldSz cx="18288000" cy="10287000"/>
  <p:notesSz cx="6858000" cy="9144000"/>
  <p:embeddedFontLst>
    <p:embeddedFont>
      <p:font typeface="Decalotype" panose="020B0604020202020204" charset="0"/>
      <p:regular r:id="rId27"/>
    </p:embeddedFont>
    <p:embeddedFont>
      <p:font typeface="Decalotype Bold" panose="020B0604020202020204" charset="0"/>
      <p:regular r:id="rId28"/>
    </p:embeddedFont>
    <p:embeddedFont>
      <p:font typeface="Open Sans" panose="020B0606030504020204" pitchFamily="34" charset="0"/>
      <p:regular r:id="rId29"/>
    </p:embeddedFont>
    <p:embeddedFont>
      <p:font typeface="Ruda Bold"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2613" autoAdjust="0"/>
  </p:normalViewPr>
  <p:slideViewPr>
    <p:cSldViewPr>
      <p:cViewPr varScale="1">
        <p:scale>
          <a:sx n="41" d="100"/>
          <a:sy n="41" d="100"/>
        </p:scale>
        <p:origin x="820" y="1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8" Type="http://schemas.openxmlformats.org/officeDocument/2006/relationships/slide" Target="slides/slide7.xml"/></Relationships>
</file>

<file path=ppt/media/image1.png>
</file>

<file path=ppt/media/image10.svg>
</file>

<file path=ppt/media/image11.png>
</file>

<file path=ppt/media/image12.svg>
</file>

<file path=ppt/media/image13.jpeg>
</file>

<file path=ppt/media/image14.png>
</file>

<file path=ppt/media/image15.sv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04.07.2025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Fluktuasi adalah perubahan naik-turun atau ketidakstabilan yang terjadi secara terus-menerus dalam suatu kondisi atau nilai, seperti harga, permintaan, atau tingkat aktivitas tertentu, dalam kurun waktu tertentu. Dalam konteks ekonomi, fluktuasi sering mengacu pada perubahan harga barang atau jasa di pasar akibat pengaruh faktor-faktor seperti penawaran, permintaan, cuaca, kebijakan, atau kondisi eksternal lainnya.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16.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17.png"/></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10.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4.svg"/><Relationship Id="rId9" Type="http://schemas.openxmlformats.org/officeDocument/2006/relationships/image" Target="../media/image12.svg"/></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18.png"/></Relationships>
</file>

<file path=ppt/slides/_rels/slide1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19.png"/></Relationships>
</file>

<file path=ppt/slides/_rels/slide1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20.png"/></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21.png"/></Relationships>
</file>

<file path=ppt/slides/_rels/slide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22.png"/></Relationships>
</file>

<file path=ppt/slides/_rels/slide1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23.png"/></Relationships>
</file>

<file path=ppt/slides/_rels/slide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24.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10.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4.svg"/><Relationship Id="rId9" Type="http://schemas.openxmlformats.org/officeDocument/2006/relationships/image" Target="../media/image12.svg"/></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25.png"/></Relationships>
</file>

<file path=ppt/slides/_rels/slide2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26.png"/></Relationships>
</file>

<file path=ppt/slides/_rels/slide2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5.svg"/><Relationship Id="rId10" Type="http://schemas.openxmlformats.org/officeDocument/2006/relationships/image" Target="../media/image7.png"/><Relationship Id="rId4" Type="http://schemas.openxmlformats.org/officeDocument/2006/relationships/image" Target="../media/image14.png"/><Relationship Id="rId9" Type="http://schemas.openxmlformats.org/officeDocument/2006/relationships/image" Target="../media/image4.svg"/></Relationships>
</file>

<file path=ppt/slides/_rels/slide2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5.svg"/><Relationship Id="rId10" Type="http://schemas.openxmlformats.org/officeDocument/2006/relationships/image" Target="../media/image7.png"/><Relationship Id="rId4" Type="http://schemas.openxmlformats.org/officeDocument/2006/relationships/image" Target="../media/image14.png"/><Relationship Id="rId9" Type="http://schemas.openxmlformats.org/officeDocument/2006/relationships/image" Target="../media/image4.svg"/></Relationships>
</file>

<file path=ppt/slides/_rels/slide2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10.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4.svg"/><Relationship Id="rId9" Type="http://schemas.openxmlformats.org/officeDocument/2006/relationships/image" Target="../media/image12.svg"/></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5.png"/><Relationship Id="rId7"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6.svg"/><Relationship Id="rId9"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10.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4.svg"/><Relationship Id="rId9" Type="http://schemas.openxmlformats.org/officeDocument/2006/relationships/image" Target="../media/image12.sv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5.svg"/><Relationship Id="rId10" Type="http://schemas.openxmlformats.org/officeDocument/2006/relationships/image" Target="../media/image7.png"/><Relationship Id="rId4" Type="http://schemas.openxmlformats.org/officeDocument/2006/relationships/image" Target="../media/image14.png"/><Relationship Id="rId9" Type="http://schemas.openxmlformats.org/officeDocument/2006/relationships/image" Target="../media/image4.sv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5.svg"/><Relationship Id="rId10" Type="http://schemas.openxmlformats.org/officeDocument/2006/relationships/image" Target="../media/image7.png"/><Relationship Id="rId4" Type="http://schemas.openxmlformats.org/officeDocument/2006/relationships/image" Target="../media/image14.png"/><Relationship Id="rId9" Type="http://schemas.openxmlformats.org/officeDocument/2006/relationships/image" Target="../media/image4.sv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5.svg"/><Relationship Id="rId10" Type="http://schemas.openxmlformats.org/officeDocument/2006/relationships/image" Target="../media/image7.png"/><Relationship Id="rId4" Type="http://schemas.openxmlformats.org/officeDocument/2006/relationships/image" Target="../media/image14.png"/><Relationship Id="rId9" Type="http://schemas.openxmlformats.org/officeDocument/2006/relationships/image" Target="../media/image4.svg"/></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5.svg"/><Relationship Id="rId10" Type="http://schemas.openxmlformats.org/officeDocument/2006/relationships/image" Target="../media/image7.png"/><Relationship Id="rId4" Type="http://schemas.openxmlformats.org/officeDocument/2006/relationships/image" Target="../media/image14.png"/><Relationship Id="rId9" Type="http://schemas.openxmlformats.org/officeDocument/2006/relationships/image" Target="../media/image4.svg"/></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10.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4.svg"/><Relationship Id="rId9" Type="http://schemas.openxmlformats.org/officeDocument/2006/relationships/image" Target="../media/image1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847023" y="1028700"/>
            <a:ext cx="8782483" cy="8782483"/>
          </a:xfrm>
          <a:custGeom>
            <a:avLst/>
            <a:gdLst/>
            <a:ahLst/>
            <a:cxnLst/>
            <a:rect l="l" t="t" r="r" b="b"/>
            <a:pathLst>
              <a:path w="8782483" h="8782483">
                <a:moveTo>
                  <a:pt x="0" y="0"/>
                </a:moveTo>
                <a:lnTo>
                  <a:pt x="8782483" y="0"/>
                </a:lnTo>
                <a:lnTo>
                  <a:pt x="8782483" y="8782483"/>
                </a:lnTo>
                <a:lnTo>
                  <a:pt x="0" y="87824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3" name="Freeform 3"/>
          <p:cNvSpPr/>
          <p:nvPr/>
        </p:nvSpPr>
        <p:spPr>
          <a:xfrm flipH="1">
            <a:off x="15072151" y="5419942"/>
            <a:ext cx="5103251" cy="5103251"/>
          </a:xfrm>
          <a:custGeom>
            <a:avLst/>
            <a:gdLst/>
            <a:ahLst/>
            <a:cxnLst/>
            <a:rect l="l" t="t" r="r" b="b"/>
            <a:pathLst>
              <a:path w="5103251" h="5103251">
                <a:moveTo>
                  <a:pt x="5103251" y="0"/>
                </a:moveTo>
                <a:lnTo>
                  <a:pt x="0" y="0"/>
                </a:lnTo>
                <a:lnTo>
                  <a:pt x="0" y="5103250"/>
                </a:lnTo>
                <a:lnTo>
                  <a:pt x="5103251" y="5103250"/>
                </a:lnTo>
                <a:lnTo>
                  <a:pt x="5103251"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H="1" flipV="1">
            <a:off x="14925820" y="-760920"/>
            <a:ext cx="5103251" cy="5103251"/>
          </a:xfrm>
          <a:custGeom>
            <a:avLst/>
            <a:gdLst/>
            <a:ahLst/>
            <a:cxnLst/>
            <a:rect l="l" t="t" r="r" b="b"/>
            <a:pathLst>
              <a:path w="5103251" h="5103251">
                <a:moveTo>
                  <a:pt x="5103251" y="5103250"/>
                </a:moveTo>
                <a:lnTo>
                  <a:pt x="0" y="5103250"/>
                </a:lnTo>
                <a:lnTo>
                  <a:pt x="0" y="0"/>
                </a:lnTo>
                <a:lnTo>
                  <a:pt x="5103251" y="0"/>
                </a:lnTo>
                <a:lnTo>
                  <a:pt x="5103251" y="510325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5" name="Freeform 5"/>
          <p:cNvSpPr/>
          <p:nvPr/>
        </p:nvSpPr>
        <p:spPr>
          <a:xfrm>
            <a:off x="531823" y="9932383"/>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3848300" y="1199396"/>
            <a:ext cx="10591399" cy="2192908"/>
          </a:xfrm>
          <a:prstGeom prst="rect">
            <a:avLst/>
          </a:prstGeom>
        </p:spPr>
        <p:txBody>
          <a:bodyPr lIns="0" tIns="0" rIns="0" bIns="0" rtlCol="0" anchor="t">
            <a:spAutoFit/>
          </a:bodyPr>
          <a:lstStyle/>
          <a:p>
            <a:pPr algn="ctr">
              <a:lnSpc>
                <a:spcPts val="5650"/>
              </a:lnSpc>
            </a:pPr>
            <a:r>
              <a:rPr lang="en-US" sz="5000" b="1" dirty="0">
                <a:solidFill>
                  <a:srgbClr val="0A0202"/>
                </a:solidFill>
                <a:latin typeface="Decalotype Bold"/>
                <a:ea typeface="Decalotype Bold"/>
                <a:cs typeface="Decalotype Bold"/>
                <a:sym typeface="Decalotype Bold"/>
              </a:rPr>
              <a:t>KLASIFIKASI OTAK MANUSIA DALAM</a:t>
            </a:r>
          </a:p>
          <a:p>
            <a:pPr algn="ctr">
              <a:lnSpc>
                <a:spcPts val="5650"/>
              </a:lnSpc>
            </a:pPr>
            <a:r>
              <a:rPr lang="en-US" sz="5000" b="1" dirty="0">
                <a:solidFill>
                  <a:srgbClr val="0A0202"/>
                </a:solidFill>
                <a:latin typeface="Decalotype Bold"/>
                <a:ea typeface="Decalotype Bold"/>
                <a:cs typeface="Decalotype Bold"/>
                <a:sym typeface="Decalotype Bold"/>
              </a:rPr>
              <a:t>KEADAAN RELAX MENGGUNAKAN METODE</a:t>
            </a:r>
          </a:p>
          <a:p>
            <a:pPr algn="ctr">
              <a:lnSpc>
                <a:spcPts val="5650"/>
              </a:lnSpc>
            </a:pPr>
            <a:r>
              <a:rPr lang="en-US" sz="5000" b="1" dirty="0">
                <a:solidFill>
                  <a:srgbClr val="0A0202"/>
                </a:solidFill>
                <a:latin typeface="Decalotype Bold"/>
                <a:ea typeface="Decalotype Bold"/>
                <a:cs typeface="Decalotype Bold"/>
                <a:sym typeface="Decalotype Bold"/>
              </a:rPr>
              <a:t>SUPERVISED LEARNING</a:t>
            </a:r>
          </a:p>
        </p:txBody>
      </p:sp>
      <p:grpSp>
        <p:nvGrpSpPr>
          <p:cNvPr id="7" name="Group 7"/>
          <p:cNvGrpSpPr/>
          <p:nvPr/>
        </p:nvGrpSpPr>
        <p:grpSpPr>
          <a:xfrm>
            <a:off x="10735542" y="9039000"/>
            <a:ext cx="438601" cy="438601"/>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C843E"/>
            </a:solidFill>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722215" y="4158496"/>
            <a:ext cx="11141031" cy="1670558"/>
          </a:xfrm>
          <a:prstGeom prst="rect">
            <a:avLst/>
          </a:prstGeom>
        </p:spPr>
        <p:txBody>
          <a:bodyPr lIns="0" tIns="0" rIns="0" bIns="0" rtlCol="0" anchor="t">
            <a:spAutoFit/>
          </a:bodyPr>
          <a:lstStyle/>
          <a:p>
            <a:pPr algn="ctr">
              <a:lnSpc>
                <a:spcPts val="4339"/>
              </a:lnSpc>
            </a:pPr>
            <a:r>
              <a:rPr lang="en-US" sz="3099" b="1" dirty="0">
                <a:solidFill>
                  <a:srgbClr val="0A0202"/>
                </a:solidFill>
                <a:latin typeface="Ruda Bold"/>
                <a:ea typeface="Ruda Bold"/>
                <a:cs typeface="Ruda Bold"/>
                <a:sym typeface="Ruda Bold"/>
              </a:rPr>
              <a:t>Oleh :</a:t>
            </a:r>
          </a:p>
          <a:p>
            <a:pPr algn="ctr">
              <a:lnSpc>
                <a:spcPts val="4736"/>
              </a:lnSpc>
            </a:pPr>
            <a:r>
              <a:rPr lang="en-US" sz="3383" b="1" dirty="0">
                <a:solidFill>
                  <a:srgbClr val="CB3D3D"/>
                </a:solidFill>
                <a:latin typeface="Ruda Bold"/>
                <a:ea typeface="Ruda Bold"/>
                <a:cs typeface="Ruda Bold"/>
                <a:sym typeface="Ruda Bold"/>
              </a:rPr>
              <a:t>Garda </a:t>
            </a:r>
            <a:r>
              <a:rPr lang="en-US" sz="3383" b="1" dirty="0" err="1">
                <a:solidFill>
                  <a:srgbClr val="CB3D3D"/>
                </a:solidFill>
                <a:latin typeface="Ruda Bold"/>
                <a:ea typeface="Ruda Bold"/>
                <a:cs typeface="Ruda Bold"/>
                <a:sym typeface="Ruda Bold"/>
              </a:rPr>
              <a:t>Bramudya</a:t>
            </a:r>
            <a:r>
              <a:rPr lang="en-US" sz="3383" b="1" dirty="0">
                <a:solidFill>
                  <a:srgbClr val="CB3D3D"/>
                </a:solidFill>
                <a:latin typeface="Ruda Bold"/>
                <a:ea typeface="Ruda Bold"/>
                <a:cs typeface="Ruda Bold"/>
                <a:sym typeface="Ruda Bold"/>
              </a:rPr>
              <a:t> Surya Darma</a:t>
            </a:r>
          </a:p>
          <a:p>
            <a:pPr algn="ctr">
              <a:lnSpc>
                <a:spcPts val="4339"/>
              </a:lnSpc>
              <a:spcBef>
                <a:spcPct val="0"/>
              </a:spcBef>
            </a:pPr>
            <a:r>
              <a:rPr lang="en-US" sz="3099" b="1" dirty="0">
                <a:solidFill>
                  <a:srgbClr val="0A0202"/>
                </a:solidFill>
                <a:latin typeface="Ruda Bold"/>
                <a:ea typeface="Ruda Bold"/>
                <a:cs typeface="Ruda Bold"/>
                <a:sym typeface="Ruda Bold"/>
              </a:rPr>
              <a:t>210411100090</a:t>
            </a:r>
          </a:p>
        </p:txBody>
      </p:sp>
      <p:grpSp>
        <p:nvGrpSpPr>
          <p:cNvPr id="11" name="Group 11"/>
          <p:cNvGrpSpPr/>
          <p:nvPr/>
        </p:nvGrpSpPr>
        <p:grpSpPr>
          <a:xfrm>
            <a:off x="894223" y="277458"/>
            <a:ext cx="4009972" cy="751242"/>
            <a:chOff x="0" y="0"/>
            <a:chExt cx="5346629" cy="1001656"/>
          </a:xfrm>
        </p:grpSpPr>
        <p:sp>
          <p:nvSpPr>
            <p:cNvPr id="12" name="Freeform 12"/>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3" name="TextBox 13"/>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A0202"/>
                  </a:solidFill>
                  <a:latin typeface="Open Sans"/>
                  <a:ea typeface="Open Sans"/>
                  <a:cs typeface="Open Sans"/>
                  <a:sym typeface="Open Sans"/>
                </a:rPr>
                <a:t>Universitas Trunojoyo</a:t>
              </a:r>
            </a:p>
            <a:p>
              <a:pPr algn="just">
                <a:lnSpc>
                  <a:spcPts val="2546"/>
                </a:lnSpc>
              </a:pPr>
              <a:r>
                <a:rPr lang="en-US" sz="2253">
                  <a:solidFill>
                    <a:srgbClr val="0A0202"/>
                  </a:solidFill>
                  <a:latin typeface="Open Sans"/>
                  <a:ea typeface="Open Sans"/>
                  <a:cs typeface="Open Sans"/>
                  <a:sym typeface="Open Sans"/>
                </a:rPr>
                <a:t>Madura</a:t>
              </a:r>
            </a:p>
          </p:txBody>
        </p:sp>
      </p:grpSp>
      <p:sp>
        <p:nvSpPr>
          <p:cNvPr id="14" name="AutoShape 14"/>
          <p:cNvSpPr/>
          <p:nvPr/>
        </p:nvSpPr>
        <p:spPr>
          <a:xfrm>
            <a:off x="1028700" y="3482428"/>
            <a:ext cx="15600806" cy="0"/>
          </a:xfrm>
          <a:prstGeom prst="line">
            <a:avLst/>
          </a:prstGeom>
          <a:ln w="38100" cap="flat">
            <a:solidFill>
              <a:srgbClr val="000000"/>
            </a:solidFill>
            <a:prstDash val="solid"/>
            <a:headEnd type="none" w="sm" len="sm"/>
            <a:tailEnd type="none" w="sm" len="sm"/>
          </a:ln>
        </p:spPr>
      </p:sp>
      <p:sp>
        <p:nvSpPr>
          <p:cNvPr id="15" name="TextBox 15"/>
          <p:cNvSpPr txBox="1"/>
          <p:nvPr/>
        </p:nvSpPr>
        <p:spPr>
          <a:xfrm>
            <a:off x="7391400" y="4303309"/>
            <a:ext cx="10403883" cy="3593961"/>
          </a:xfrm>
          <a:prstGeom prst="rect">
            <a:avLst/>
          </a:prstGeom>
        </p:spPr>
        <p:txBody>
          <a:bodyPr lIns="0" tIns="0" rIns="0" bIns="0" rtlCol="0" anchor="t">
            <a:spAutoFit/>
          </a:bodyPr>
          <a:lstStyle/>
          <a:p>
            <a:pPr algn="ctr">
              <a:lnSpc>
                <a:spcPts val="4052"/>
              </a:lnSpc>
            </a:pPr>
            <a:r>
              <a:rPr lang="en-US" sz="2894" b="1">
                <a:solidFill>
                  <a:srgbClr val="0A0202"/>
                </a:solidFill>
                <a:latin typeface="Ruda Bold"/>
                <a:ea typeface="Ruda Bold"/>
                <a:cs typeface="Ruda Bold"/>
                <a:sym typeface="Ruda Bold"/>
              </a:rPr>
              <a:t>Dosen Pembimbing 1:</a:t>
            </a:r>
          </a:p>
          <a:p>
            <a:pPr algn="ctr">
              <a:lnSpc>
                <a:spcPts val="4422"/>
              </a:lnSpc>
            </a:pPr>
            <a:r>
              <a:rPr lang="en-US" sz="3159" b="1">
                <a:solidFill>
                  <a:srgbClr val="CB3D3D"/>
                </a:solidFill>
                <a:latin typeface="Ruda Bold"/>
                <a:ea typeface="Ruda Bold"/>
                <a:cs typeface="Ruda Bold"/>
                <a:sym typeface="Ruda Bold"/>
              </a:rPr>
              <a:t> Mula’ab, S.Si., M.Kom.</a:t>
            </a:r>
          </a:p>
          <a:p>
            <a:pPr algn="ctr">
              <a:lnSpc>
                <a:spcPts val="4052"/>
              </a:lnSpc>
            </a:pPr>
            <a:r>
              <a:rPr lang="en-US" sz="2894" b="1">
                <a:solidFill>
                  <a:srgbClr val="0A0202"/>
                </a:solidFill>
                <a:latin typeface="Ruda Bold"/>
                <a:ea typeface="Ruda Bold"/>
                <a:cs typeface="Ruda Bold"/>
                <a:sym typeface="Ruda Bold"/>
              </a:rPr>
              <a:t>197305202002121001</a:t>
            </a:r>
          </a:p>
          <a:p>
            <a:pPr algn="ctr">
              <a:lnSpc>
                <a:spcPts val="4052"/>
              </a:lnSpc>
            </a:pPr>
            <a:endParaRPr lang="en-US" sz="2894" b="1">
              <a:solidFill>
                <a:srgbClr val="0A0202"/>
              </a:solidFill>
              <a:latin typeface="Ruda Bold"/>
              <a:ea typeface="Ruda Bold"/>
              <a:cs typeface="Ruda Bold"/>
              <a:sym typeface="Ruda Bold"/>
            </a:endParaRPr>
          </a:p>
          <a:p>
            <a:pPr algn="ctr">
              <a:lnSpc>
                <a:spcPts val="4052"/>
              </a:lnSpc>
            </a:pPr>
            <a:r>
              <a:rPr lang="en-US" sz="2894" b="1">
                <a:solidFill>
                  <a:srgbClr val="0A0202"/>
                </a:solidFill>
                <a:latin typeface="Ruda Bold"/>
                <a:ea typeface="Ruda Bold"/>
                <a:cs typeface="Ruda Bold"/>
                <a:sym typeface="Ruda Bold"/>
              </a:rPr>
              <a:t>Dosen Pembimbing 2:</a:t>
            </a:r>
          </a:p>
          <a:p>
            <a:pPr algn="ctr">
              <a:lnSpc>
                <a:spcPts val="4052"/>
              </a:lnSpc>
            </a:pPr>
            <a:r>
              <a:rPr lang="en-US" sz="2894" b="1">
                <a:solidFill>
                  <a:srgbClr val="CB3D3D"/>
                </a:solidFill>
                <a:latin typeface="Ruda Bold"/>
                <a:ea typeface="Ruda Bold"/>
                <a:cs typeface="Ruda Bold"/>
                <a:sym typeface="Ruda Bold"/>
              </a:rPr>
              <a:t> Abdullah Basuki Rahmat, S.Si., M.T</a:t>
            </a:r>
          </a:p>
          <a:p>
            <a:pPr algn="ctr">
              <a:lnSpc>
                <a:spcPts val="4052"/>
              </a:lnSpc>
              <a:spcBef>
                <a:spcPct val="0"/>
              </a:spcBef>
            </a:pPr>
            <a:r>
              <a:rPr lang="en-US" sz="2894" b="1">
                <a:solidFill>
                  <a:srgbClr val="CB3D3D"/>
                </a:solidFill>
                <a:latin typeface="Ruda Bold"/>
                <a:ea typeface="Ruda Bold"/>
                <a:cs typeface="Ruda Bold"/>
                <a:sym typeface="Ruda Bold"/>
              </a:rPr>
              <a:t>197406102008121002</a:t>
            </a:r>
          </a:p>
        </p:txBody>
      </p:sp>
      <p:sp>
        <p:nvSpPr>
          <p:cNvPr id="16" name="TextBox 16"/>
          <p:cNvSpPr txBox="1"/>
          <p:nvPr/>
        </p:nvSpPr>
        <p:spPr>
          <a:xfrm>
            <a:off x="-76056" y="6767858"/>
            <a:ext cx="10591399" cy="23025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UNIVERSITAS TRUNOJOYO MADURA</a:t>
            </a:r>
          </a:p>
          <a:p>
            <a:pPr algn="ctr">
              <a:lnSpc>
                <a:spcPts val="4520"/>
              </a:lnSpc>
            </a:pPr>
            <a:r>
              <a:rPr lang="en-US" sz="4000" b="1" dirty="0">
                <a:solidFill>
                  <a:srgbClr val="0A0202"/>
                </a:solidFill>
                <a:latin typeface="Decalotype Bold"/>
                <a:ea typeface="Decalotype Bold"/>
                <a:cs typeface="Decalotype Bold"/>
                <a:sym typeface="Decalotype Bold"/>
              </a:rPr>
              <a:t>FAKULTAS TEKNIK</a:t>
            </a:r>
          </a:p>
          <a:p>
            <a:pPr algn="ctr">
              <a:lnSpc>
                <a:spcPts val="4520"/>
              </a:lnSpc>
            </a:pPr>
            <a:r>
              <a:rPr lang="en-US" sz="4000" b="1" dirty="0">
                <a:solidFill>
                  <a:srgbClr val="0A0202"/>
                </a:solidFill>
                <a:latin typeface="Decalotype Bold"/>
                <a:ea typeface="Decalotype Bold"/>
                <a:cs typeface="Decalotype Bold"/>
                <a:sym typeface="Decalotype Bold"/>
              </a:rPr>
              <a:t>PROGRAM STUDI S1 TEKNIK INFORMATIKA</a:t>
            </a:r>
          </a:p>
          <a:p>
            <a:pPr algn="ctr">
              <a:lnSpc>
                <a:spcPts val="4520"/>
              </a:lnSpc>
            </a:pPr>
            <a:r>
              <a:rPr lang="en-US" sz="4000" b="1" dirty="0">
                <a:solidFill>
                  <a:srgbClr val="0A0202"/>
                </a:solidFill>
                <a:latin typeface="Decalotype Bold"/>
                <a:ea typeface="Decalotype Bold"/>
                <a:cs typeface="Decalotype Bold"/>
                <a:sym typeface="Decalotype Bold"/>
              </a:rPr>
              <a:t>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654EE-FFE7-C8D2-B78C-0717FE2E63D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F181326-E4E5-7694-FC31-DFD8E6F1BDC4}"/>
              </a:ext>
            </a:extLst>
          </p:cNvPr>
          <p:cNvSpPr/>
          <p:nvPr/>
        </p:nvSpPr>
        <p:spPr>
          <a:xfrm>
            <a:off x="6171129"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6084D1CA-6BCD-BAD5-B681-9BB28E08E936}"/>
              </a:ext>
            </a:extLst>
          </p:cNvPr>
          <p:cNvSpPr/>
          <p:nvPr/>
        </p:nvSpPr>
        <p:spPr>
          <a:xfrm flipH="1">
            <a:off x="15267504" y="6124484"/>
            <a:ext cx="5103251" cy="5103251"/>
          </a:xfrm>
          <a:custGeom>
            <a:avLst/>
            <a:gdLst/>
            <a:ahLst/>
            <a:cxnLst/>
            <a:rect l="l" t="t" r="r" b="b"/>
            <a:pathLst>
              <a:path w="5103251" h="5103251">
                <a:moveTo>
                  <a:pt x="5103251" y="0"/>
                </a:moveTo>
                <a:lnTo>
                  <a:pt x="0" y="0"/>
                </a:lnTo>
                <a:lnTo>
                  <a:pt x="0" y="5103251"/>
                </a:lnTo>
                <a:lnTo>
                  <a:pt x="5103251" y="5103251"/>
                </a:lnTo>
                <a:lnTo>
                  <a:pt x="5103251"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4129F003-7BEF-6AD1-49CA-BB7653C9D8DF}"/>
              </a:ext>
            </a:extLst>
          </p:cNvPr>
          <p:cNvGrpSpPr/>
          <p:nvPr/>
        </p:nvGrpSpPr>
        <p:grpSpPr>
          <a:xfrm>
            <a:off x="955324" y="2446662"/>
            <a:ext cx="2531190" cy="109839"/>
            <a:chOff x="0" y="0"/>
            <a:chExt cx="666651" cy="28929"/>
          </a:xfrm>
        </p:grpSpPr>
        <p:sp>
          <p:nvSpPr>
            <p:cNvPr id="5" name="Freeform 5">
              <a:extLst>
                <a:ext uri="{FF2B5EF4-FFF2-40B4-BE49-F238E27FC236}">
                  <a16:creationId xmlns:a16="http://schemas.microsoft.com/office/drawing/2014/main" id="{066369C8-720B-C1CC-BD57-C7E9D292FB9B}"/>
                </a:ext>
              </a:extLst>
            </p:cNvPr>
            <p:cNvSpPr/>
            <p:nvPr/>
          </p:nvSpPr>
          <p:spPr>
            <a:xfrm>
              <a:off x="0" y="0"/>
              <a:ext cx="666651" cy="28929"/>
            </a:xfrm>
            <a:custGeom>
              <a:avLst/>
              <a:gdLst/>
              <a:ahLst/>
              <a:cxnLst/>
              <a:rect l="l" t="t" r="r" b="b"/>
              <a:pathLst>
                <a:path w="666651" h="28929">
                  <a:moveTo>
                    <a:pt x="0" y="0"/>
                  </a:moveTo>
                  <a:lnTo>
                    <a:pt x="666651" y="0"/>
                  </a:lnTo>
                  <a:lnTo>
                    <a:pt x="666651" y="28929"/>
                  </a:lnTo>
                  <a:lnTo>
                    <a:pt x="0" y="28929"/>
                  </a:lnTo>
                  <a:close/>
                </a:path>
              </a:pathLst>
            </a:custGeom>
            <a:solidFill>
              <a:srgbClr val="B23347"/>
            </a:solidFill>
          </p:spPr>
        </p:sp>
        <p:sp>
          <p:nvSpPr>
            <p:cNvPr id="6" name="TextBox 6">
              <a:extLst>
                <a:ext uri="{FF2B5EF4-FFF2-40B4-BE49-F238E27FC236}">
                  <a16:creationId xmlns:a16="http://schemas.microsoft.com/office/drawing/2014/main" id="{4F32312C-CC95-36C2-9838-4A617D530280}"/>
                </a:ext>
              </a:extLst>
            </p:cNvPr>
            <p:cNvSpPr txBox="1"/>
            <p:nvPr/>
          </p:nvSpPr>
          <p:spPr>
            <a:xfrm>
              <a:off x="0" y="-9525"/>
              <a:ext cx="666651" cy="38454"/>
            </a:xfrm>
            <a:prstGeom prst="rect">
              <a:avLst/>
            </a:prstGeom>
          </p:spPr>
          <p:txBody>
            <a:bodyPr lIns="50800" tIns="50800" rIns="50800" bIns="50800" rtlCol="0" anchor="ctr"/>
            <a:lstStyle/>
            <a:p>
              <a:pPr algn="ctr">
                <a:lnSpc>
                  <a:spcPts val="104"/>
                </a:lnSpc>
              </a:pPr>
              <a:endParaRPr/>
            </a:p>
          </p:txBody>
        </p:sp>
      </p:grpSp>
      <p:sp>
        <p:nvSpPr>
          <p:cNvPr id="7" name="Freeform 7">
            <a:extLst>
              <a:ext uri="{FF2B5EF4-FFF2-40B4-BE49-F238E27FC236}">
                <a16:creationId xmlns:a16="http://schemas.microsoft.com/office/drawing/2014/main" id="{8D38387A-7D19-1096-094C-0DBBA0564A8A}"/>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8" name="Group 8">
            <a:extLst>
              <a:ext uri="{FF2B5EF4-FFF2-40B4-BE49-F238E27FC236}">
                <a16:creationId xmlns:a16="http://schemas.microsoft.com/office/drawing/2014/main" id="{6C6E8696-0C4E-41B9-1FDE-192E3034D958}"/>
              </a:ext>
            </a:extLst>
          </p:cNvPr>
          <p:cNvGrpSpPr/>
          <p:nvPr/>
        </p:nvGrpSpPr>
        <p:grpSpPr>
          <a:xfrm>
            <a:off x="16083477" y="564797"/>
            <a:ext cx="907848" cy="907848"/>
            <a:chOff x="0" y="0"/>
            <a:chExt cx="812800" cy="812800"/>
          </a:xfrm>
        </p:grpSpPr>
        <p:sp>
          <p:nvSpPr>
            <p:cNvPr id="9" name="Freeform 9">
              <a:extLst>
                <a:ext uri="{FF2B5EF4-FFF2-40B4-BE49-F238E27FC236}">
                  <a16:creationId xmlns:a16="http://schemas.microsoft.com/office/drawing/2014/main" id="{D9073B35-BF55-33B5-3A19-8B0B24CDB1D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C843E"/>
            </a:solidFill>
          </p:spPr>
        </p:sp>
        <p:sp>
          <p:nvSpPr>
            <p:cNvPr id="10" name="TextBox 10">
              <a:extLst>
                <a:ext uri="{FF2B5EF4-FFF2-40B4-BE49-F238E27FC236}">
                  <a16:creationId xmlns:a16="http://schemas.microsoft.com/office/drawing/2014/main" id="{26B5E9E0-7F8F-50B4-EA8A-DA4983BF55FE}"/>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a:extLst>
              <a:ext uri="{FF2B5EF4-FFF2-40B4-BE49-F238E27FC236}">
                <a16:creationId xmlns:a16="http://schemas.microsoft.com/office/drawing/2014/main" id="{090BB09D-4C97-2391-4C3A-1D5EDCF6806A}"/>
              </a:ext>
            </a:extLst>
          </p:cNvPr>
          <p:cNvGrpSpPr/>
          <p:nvPr/>
        </p:nvGrpSpPr>
        <p:grpSpPr>
          <a:xfrm>
            <a:off x="15840360" y="1228949"/>
            <a:ext cx="487392" cy="487392"/>
            <a:chOff x="0" y="0"/>
            <a:chExt cx="812800" cy="812800"/>
          </a:xfrm>
        </p:grpSpPr>
        <p:sp>
          <p:nvSpPr>
            <p:cNvPr id="12" name="Freeform 12">
              <a:extLst>
                <a:ext uri="{FF2B5EF4-FFF2-40B4-BE49-F238E27FC236}">
                  <a16:creationId xmlns:a16="http://schemas.microsoft.com/office/drawing/2014/main" id="{49E9C2A9-3102-926E-89DC-27D1D73BB88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C843E"/>
            </a:solidFill>
          </p:spPr>
        </p:sp>
        <p:sp>
          <p:nvSpPr>
            <p:cNvPr id="13" name="TextBox 13">
              <a:extLst>
                <a:ext uri="{FF2B5EF4-FFF2-40B4-BE49-F238E27FC236}">
                  <a16:creationId xmlns:a16="http://schemas.microsoft.com/office/drawing/2014/main" id="{3C0701EB-4531-D97D-7075-B6A22EBD4BC5}"/>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a:extLst>
              <a:ext uri="{FF2B5EF4-FFF2-40B4-BE49-F238E27FC236}">
                <a16:creationId xmlns:a16="http://schemas.microsoft.com/office/drawing/2014/main" id="{935429CA-5878-60CF-6542-CAD93D1EB01A}"/>
              </a:ext>
            </a:extLst>
          </p:cNvPr>
          <p:cNvGrpSpPr/>
          <p:nvPr/>
        </p:nvGrpSpPr>
        <p:grpSpPr>
          <a:xfrm>
            <a:off x="498576" y="8676110"/>
            <a:ext cx="907848" cy="907848"/>
            <a:chOff x="0" y="0"/>
            <a:chExt cx="812800" cy="812800"/>
          </a:xfrm>
        </p:grpSpPr>
        <p:sp>
          <p:nvSpPr>
            <p:cNvPr id="15" name="Freeform 15">
              <a:extLst>
                <a:ext uri="{FF2B5EF4-FFF2-40B4-BE49-F238E27FC236}">
                  <a16:creationId xmlns:a16="http://schemas.microsoft.com/office/drawing/2014/main" id="{CCB0430F-F460-5B3A-B8F8-24D6A8701A9A}"/>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C843E"/>
            </a:solidFill>
          </p:spPr>
        </p:sp>
        <p:sp>
          <p:nvSpPr>
            <p:cNvPr id="16" name="TextBox 16">
              <a:extLst>
                <a:ext uri="{FF2B5EF4-FFF2-40B4-BE49-F238E27FC236}">
                  <a16:creationId xmlns:a16="http://schemas.microsoft.com/office/drawing/2014/main" id="{33770CF9-14A2-0201-6BA6-F89336AF2E40}"/>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a:extLst>
              <a:ext uri="{FF2B5EF4-FFF2-40B4-BE49-F238E27FC236}">
                <a16:creationId xmlns:a16="http://schemas.microsoft.com/office/drawing/2014/main" id="{C148185E-8CBC-5970-2981-78A32C18BC9D}"/>
              </a:ext>
            </a:extLst>
          </p:cNvPr>
          <p:cNvGrpSpPr/>
          <p:nvPr/>
        </p:nvGrpSpPr>
        <p:grpSpPr>
          <a:xfrm>
            <a:off x="1071432" y="9248966"/>
            <a:ext cx="487392" cy="487392"/>
            <a:chOff x="0" y="0"/>
            <a:chExt cx="812800" cy="812800"/>
          </a:xfrm>
        </p:grpSpPr>
        <p:sp>
          <p:nvSpPr>
            <p:cNvPr id="18" name="Freeform 18">
              <a:extLst>
                <a:ext uri="{FF2B5EF4-FFF2-40B4-BE49-F238E27FC236}">
                  <a16:creationId xmlns:a16="http://schemas.microsoft.com/office/drawing/2014/main" id="{1964176F-13D7-8280-84F4-96BE8A81715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C843E"/>
            </a:solidFill>
          </p:spPr>
        </p:sp>
        <p:sp>
          <p:nvSpPr>
            <p:cNvPr id="19" name="TextBox 19">
              <a:extLst>
                <a:ext uri="{FF2B5EF4-FFF2-40B4-BE49-F238E27FC236}">
                  <a16:creationId xmlns:a16="http://schemas.microsoft.com/office/drawing/2014/main" id="{FC7334E1-F001-3CD4-CF19-CB138AF51B94}"/>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0" name="Group 20">
            <a:extLst>
              <a:ext uri="{FF2B5EF4-FFF2-40B4-BE49-F238E27FC236}">
                <a16:creationId xmlns:a16="http://schemas.microsoft.com/office/drawing/2014/main" id="{4E5C99DB-8B2F-3F14-7CCD-D9A1C24354D7}"/>
              </a:ext>
            </a:extLst>
          </p:cNvPr>
          <p:cNvGrpSpPr/>
          <p:nvPr/>
        </p:nvGrpSpPr>
        <p:grpSpPr>
          <a:xfrm>
            <a:off x="894223" y="277458"/>
            <a:ext cx="4009972" cy="751242"/>
            <a:chOff x="0" y="0"/>
            <a:chExt cx="5346629" cy="1001656"/>
          </a:xfrm>
        </p:grpSpPr>
        <p:sp>
          <p:nvSpPr>
            <p:cNvPr id="21" name="Freeform 21">
              <a:extLst>
                <a:ext uri="{FF2B5EF4-FFF2-40B4-BE49-F238E27FC236}">
                  <a16:creationId xmlns:a16="http://schemas.microsoft.com/office/drawing/2014/main" id="{640C4D8F-9D1B-5626-CA39-BFCB4E4E1B76}"/>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22" name="TextBox 22">
              <a:extLst>
                <a:ext uri="{FF2B5EF4-FFF2-40B4-BE49-F238E27FC236}">
                  <a16:creationId xmlns:a16="http://schemas.microsoft.com/office/drawing/2014/main" id="{2749C5A9-88D3-A02A-D657-5B324C19302A}"/>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24" name="TextBox 24">
            <a:extLst>
              <a:ext uri="{FF2B5EF4-FFF2-40B4-BE49-F238E27FC236}">
                <a16:creationId xmlns:a16="http://schemas.microsoft.com/office/drawing/2014/main" id="{960E6A7B-3E3D-EC60-2542-DEAB2027A221}"/>
              </a:ext>
            </a:extLst>
          </p:cNvPr>
          <p:cNvSpPr txBox="1"/>
          <p:nvPr/>
        </p:nvSpPr>
        <p:spPr>
          <a:xfrm>
            <a:off x="587906" y="1533727"/>
            <a:ext cx="3266027" cy="912935"/>
          </a:xfrm>
          <a:prstGeom prst="rect">
            <a:avLst/>
          </a:prstGeom>
        </p:spPr>
        <p:txBody>
          <a:bodyPr lIns="0" tIns="0" rIns="0" bIns="0" rtlCol="0" anchor="t">
            <a:spAutoFit/>
          </a:bodyPr>
          <a:lstStyle/>
          <a:p>
            <a:pPr algn="ctr">
              <a:lnSpc>
                <a:spcPts val="7078"/>
              </a:lnSpc>
            </a:pPr>
            <a:r>
              <a:rPr lang="en-US" sz="6263" b="1">
                <a:solidFill>
                  <a:srgbClr val="0A0202"/>
                </a:solidFill>
                <a:latin typeface="Decalotype Bold"/>
                <a:ea typeface="Decalotype Bold"/>
                <a:cs typeface="Decalotype Bold"/>
                <a:sym typeface="Decalotype Bold"/>
              </a:rPr>
              <a:t>DATASET</a:t>
            </a:r>
          </a:p>
        </p:txBody>
      </p:sp>
      <p:pic>
        <p:nvPicPr>
          <p:cNvPr id="26" name="Picture 25">
            <a:extLst>
              <a:ext uri="{FF2B5EF4-FFF2-40B4-BE49-F238E27FC236}">
                <a16:creationId xmlns:a16="http://schemas.microsoft.com/office/drawing/2014/main" id="{E46957B3-A981-D0F0-CCA4-8F9B53E19E4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571625" y="876300"/>
            <a:ext cx="10449175" cy="9225592"/>
          </a:xfrm>
          <a:prstGeom prst="rect">
            <a:avLst/>
          </a:prstGeom>
        </p:spPr>
      </p:pic>
    </p:spTree>
    <p:extLst>
      <p:ext uri="{BB962C8B-B14F-4D97-AF65-F5344CB8AC3E}">
        <p14:creationId xmlns:p14="http://schemas.microsoft.com/office/powerpoint/2010/main" val="273406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p:cNvGrpSpPr/>
          <p:nvPr/>
        </p:nvGrpSpPr>
        <p:grpSpPr>
          <a:xfrm>
            <a:off x="844605" y="1849928"/>
            <a:ext cx="3757968" cy="47625"/>
            <a:chOff x="0" y="0"/>
            <a:chExt cx="989753" cy="12543"/>
          </a:xfrm>
        </p:grpSpPr>
        <p:sp>
          <p:nvSpPr>
            <p:cNvPr id="5" name="Freeform 5"/>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p:cNvGrpSpPr/>
          <p:nvPr/>
        </p:nvGrpSpPr>
        <p:grpSpPr>
          <a:xfrm>
            <a:off x="894223" y="277458"/>
            <a:ext cx="4009972" cy="751242"/>
            <a:chOff x="0" y="0"/>
            <a:chExt cx="5346629" cy="1001656"/>
          </a:xfrm>
        </p:grpSpPr>
        <p:sp>
          <p:nvSpPr>
            <p:cNvPr id="10" name="Freeform 10"/>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a:solidFill>
                  <a:srgbClr val="0A0202"/>
                </a:solidFill>
                <a:latin typeface="Decalotype Bold"/>
                <a:ea typeface="Decalotype Bold"/>
                <a:cs typeface="Decalotype Bold"/>
                <a:sym typeface="Decalotype Bold"/>
              </a:rPr>
              <a:t>ARSITEKTUR SISTEM</a:t>
            </a:r>
          </a:p>
        </p:txBody>
      </p:sp>
      <p:pic>
        <p:nvPicPr>
          <p:cNvPr id="17" name="Picture 16">
            <a:extLst>
              <a:ext uri="{FF2B5EF4-FFF2-40B4-BE49-F238E27FC236}">
                <a16:creationId xmlns:a16="http://schemas.microsoft.com/office/drawing/2014/main" id="{AD973180-A6A3-D26A-5231-48D9DC5117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62600" y="639271"/>
            <a:ext cx="6170406" cy="893392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769A1B-71A0-E381-9576-9CE9D6C1BEE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FEE1836-B0BA-B611-A034-A6AE6552B1D1}"/>
              </a:ext>
            </a:extLst>
          </p:cNvPr>
          <p:cNvSpPr/>
          <p:nvPr/>
        </p:nvSpPr>
        <p:spPr>
          <a:xfrm>
            <a:off x="-851228" y="-147724"/>
            <a:ext cx="19619683" cy="10386170"/>
          </a:xfrm>
          <a:custGeom>
            <a:avLst/>
            <a:gdLst/>
            <a:ahLst/>
            <a:cxnLst/>
            <a:rect l="l" t="t" r="r" b="b"/>
            <a:pathLst>
              <a:path w="19619683" h="10386170">
                <a:moveTo>
                  <a:pt x="0" y="0"/>
                </a:moveTo>
                <a:lnTo>
                  <a:pt x="19619684" y="0"/>
                </a:lnTo>
                <a:lnTo>
                  <a:pt x="19619684" y="10386170"/>
                </a:lnTo>
                <a:lnTo>
                  <a:pt x="0" y="10386170"/>
                </a:lnTo>
                <a:lnTo>
                  <a:pt x="0" y="0"/>
                </a:lnTo>
                <a:close/>
              </a:path>
            </a:pathLst>
          </a:custGeom>
          <a:blipFill>
            <a:blip r:embed="rId2"/>
            <a:stretch>
              <a:fillRect/>
            </a:stretch>
          </a:blipFill>
        </p:spPr>
      </p:sp>
      <p:grpSp>
        <p:nvGrpSpPr>
          <p:cNvPr id="3" name="Group 3">
            <a:extLst>
              <a:ext uri="{FF2B5EF4-FFF2-40B4-BE49-F238E27FC236}">
                <a16:creationId xmlns:a16="http://schemas.microsoft.com/office/drawing/2014/main" id="{107BF343-CC58-85D2-951C-9F5DF9ED73E6}"/>
              </a:ext>
            </a:extLst>
          </p:cNvPr>
          <p:cNvGrpSpPr/>
          <p:nvPr/>
        </p:nvGrpSpPr>
        <p:grpSpPr>
          <a:xfrm>
            <a:off x="-2995153" y="0"/>
            <a:ext cx="22978099" cy="10287000"/>
            <a:chOff x="0" y="0"/>
            <a:chExt cx="6051845" cy="2709333"/>
          </a:xfrm>
        </p:grpSpPr>
        <p:sp>
          <p:nvSpPr>
            <p:cNvPr id="4" name="Freeform 4">
              <a:extLst>
                <a:ext uri="{FF2B5EF4-FFF2-40B4-BE49-F238E27FC236}">
                  <a16:creationId xmlns:a16="http://schemas.microsoft.com/office/drawing/2014/main" id="{B0FE71A4-33C9-4DC4-1D62-EF34AD7F6B80}"/>
                </a:ext>
              </a:extLst>
            </p:cNvPr>
            <p:cNvSpPr/>
            <p:nvPr/>
          </p:nvSpPr>
          <p:spPr>
            <a:xfrm>
              <a:off x="0" y="0"/>
              <a:ext cx="6051845" cy="2709333"/>
            </a:xfrm>
            <a:custGeom>
              <a:avLst/>
              <a:gdLst/>
              <a:ahLst/>
              <a:cxnLst/>
              <a:rect l="l" t="t" r="r" b="b"/>
              <a:pathLst>
                <a:path w="6051845" h="2709333">
                  <a:moveTo>
                    <a:pt x="0" y="0"/>
                  </a:moveTo>
                  <a:lnTo>
                    <a:pt x="6051845" y="0"/>
                  </a:lnTo>
                  <a:lnTo>
                    <a:pt x="6051845" y="2709333"/>
                  </a:lnTo>
                  <a:lnTo>
                    <a:pt x="0" y="2709333"/>
                  </a:lnTo>
                  <a:close/>
                </a:path>
              </a:pathLst>
            </a:custGeom>
            <a:solidFill>
              <a:srgbClr val="CB3D3D">
                <a:alpha val="67843"/>
              </a:srgbClr>
            </a:solidFill>
          </p:spPr>
        </p:sp>
        <p:sp>
          <p:nvSpPr>
            <p:cNvPr id="5" name="TextBox 5">
              <a:extLst>
                <a:ext uri="{FF2B5EF4-FFF2-40B4-BE49-F238E27FC236}">
                  <a16:creationId xmlns:a16="http://schemas.microsoft.com/office/drawing/2014/main" id="{4BAE61CF-3204-5E83-C451-28D782B637CA}"/>
                </a:ext>
              </a:extLst>
            </p:cNvPr>
            <p:cNvSpPr txBox="1"/>
            <p:nvPr/>
          </p:nvSpPr>
          <p:spPr>
            <a:xfrm>
              <a:off x="0" y="-38100"/>
              <a:ext cx="6051845" cy="2747433"/>
            </a:xfrm>
            <a:prstGeom prst="rect">
              <a:avLst/>
            </a:prstGeom>
          </p:spPr>
          <p:txBody>
            <a:bodyPr lIns="50800" tIns="50800" rIns="50800" bIns="50800" rtlCol="0" anchor="ctr"/>
            <a:lstStyle/>
            <a:p>
              <a:pPr algn="ctr">
                <a:lnSpc>
                  <a:spcPts val="2659"/>
                </a:lnSpc>
              </a:pPr>
              <a:endParaRPr/>
            </a:p>
          </p:txBody>
        </p:sp>
      </p:grpSp>
      <p:sp>
        <p:nvSpPr>
          <p:cNvPr id="6" name="Freeform 6">
            <a:extLst>
              <a:ext uri="{FF2B5EF4-FFF2-40B4-BE49-F238E27FC236}">
                <a16:creationId xmlns:a16="http://schemas.microsoft.com/office/drawing/2014/main" id="{2144CCB6-2CCD-0C1E-1D1E-F6244669D8AA}"/>
              </a:ext>
            </a:extLst>
          </p:cNvPr>
          <p:cNvSpPr/>
          <p:nvPr/>
        </p:nvSpPr>
        <p:spPr>
          <a:xfrm flipV="1">
            <a:off x="-557914" y="9750382"/>
            <a:ext cx="2904274" cy="2904274"/>
          </a:xfrm>
          <a:custGeom>
            <a:avLst/>
            <a:gdLst/>
            <a:ahLst/>
            <a:cxnLst/>
            <a:rect l="l" t="t" r="r" b="b"/>
            <a:pathLst>
              <a:path w="2904274" h="2904274">
                <a:moveTo>
                  <a:pt x="0" y="2904274"/>
                </a:moveTo>
                <a:lnTo>
                  <a:pt x="2904274" y="2904274"/>
                </a:lnTo>
                <a:lnTo>
                  <a:pt x="2904274" y="0"/>
                </a:lnTo>
                <a:lnTo>
                  <a:pt x="0" y="0"/>
                </a:lnTo>
                <a:lnTo>
                  <a:pt x="0" y="2904274"/>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grpSp>
        <p:nvGrpSpPr>
          <p:cNvPr id="7" name="Group 7">
            <a:extLst>
              <a:ext uri="{FF2B5EF4-FFF2-40B4-BE49-F238E27FC236}">
                <a16:creationId xmlns:a16="http://schemas.microsoft.com/office/drawing/2014/main" id="{1E42F36E-A450-05B6-989F-405AA1AE095B}"/>
              </a:ext>
            </a:extLst>
          </p:cNvPr>
          <p:cNvGrpSpPr/>
          <p:nvPr/>
        </p:nvGrpSpPr>
        <p:grpSpPr>
          <a:xfrm>
            <a:off x="894223" y="277458"/>
            <a:ext cx="4009972" cy="751242"/>
            <a:chOff x="0" y="0"/>
            <a:chExt cx="5346629" cy="1001656"/>
          </a:xfrm>
        </p:grpSpPr>
        <p:sp>
          <p:nvSpPr>
            <p:cNvPr id="8" name="Freeform 8">
              <a:extLst>
                <a:ext uri="{FF2B5EF4-FFF2-40B4-BE49-F238E27FC236}">
                  <a16:creationId xmlns:a16="http://schemas.microsoft.com/office/drawing/2014/main" id="{C499380A-0DA8-3C53-5C34-BF7FE97781A5}"/>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5"/>
              <a:stretch>
                <a:fillRect/>
              </a:stretch>
            </a:blipFill>
          </p:spPr>
        </p:sp>
        <p:sp>
          <p:nvSpPr>
            <p:cNvPr id="9" name="TextBox 9">
              <a:extLst>
                <a:ext uri="{FF2B5EF4-FFF2-40B4-BE49-F238E27FC236}">
                  <a16:creationId xmlns:a16="http://schemas.microsoft.com/office/drawing/2014/main" id="{7F424DE2-69B1-FB48-4CB8-86B0B65D2F01}"/>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FFFFFF"/>
                  </a:solidFill>
                  <a:latin typeface="Open Sans"/>
                  <a:ea typeface="Open Sans"/>
                  <a:cs typeface="Open Sans"/>
                  <a:sym typeface="Open Sans"/>
                </a:rPr>
                <a:t>Universitas Trunojoyo</a:t>
              </a:r>
            </a:p>
            <a:p>
              <a:pPr algn="just">
                <a:lnSpc>
                  <a:spcPts val="2546"/>
                </a:lnSpc>
              </a:pPr>
              <a:r>
                <a:rPr lang="en-US" sz="2253">
                  <a:solidFill>
                    <a:srgbClr val="FFFFFF"/>
                  </a:solidFill>
                  <a:latin typeface="Open Sans"/>
                  <a:ea typeface="Open Sans"/>
                  <a:cs typeface="Open Sans"/>
                  <a:sym typeface="Open Sans"/>
                </a:rPr>
                <a:t>Madura</a:t>
              </a:r>
            </a:p>
          </p:txBody>
        </p:sp>
      </p:grpSp>
      <p:sp>
        <p:nvSpPr>
          <p:cNvPr id="10" name="Freeform 10">
            <a:extLst>
              <a:ext uri="{FF2B5EF4-FFF2-40B4-BE49-F238E27FC236}">
                <a16:creationId xmlns:a16="http://schemas.microsoft.com/office/drawing/2014/main" id="{A39558E5-A2AE-5C82-AFCA-C8DC2EEE2AF6}"/>
              </a:ext>
            </a:extLst>
          </p:cNvPr>
          <p:cNvSpPr/>
          <p:nvPr/>
        </p:nvSpPr>
        <p:spPr>
          <a:xfrm>
            <a:off x="11143279" y="9750382"/>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a:extLst>
              <a:ext uri="{FF2B5EF4-FFF2-40B4-BE49-F238E27FC236}">
                <a16:creationId xmlns:a16="http://schemas.microsoft.com/office/drawing/2014/main" id="{E731ACEB-1CAA-1A50-EB1D-CAB7552B9C4C}"/>
              </a:ext>
            </a:extLst>
          </p:cNvPr>
          <p:cNvSpPr/>
          <p:nvPr/>
        </p:nvSpPr>
        <p:spPr>
          <a:xfrm>
            <a:off x="15759412" y="-1287117"/>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TextBox 12">
            <a:extLst>
              <a:ext uri="{FF2B5EF4-FFF2-40B4-BE49-F238E27FC236}">
                <a16:creationId xmlns:a16="http://schemas.microsoft.com/office/drawing/2014/main" id="{CDEDF3C5-CB2E-F755-70B7-63548CBB9CF9}"/>
              </a:ext>
            </a:extLst>
          </p:cNvPr>
          <p:cNvSpPr txBox="1"/>
          <p:nvPr/>
        </p:nvSpPr>
        <p:spPr>
          <a:xfrm>
            <a:off x="3998350" y="4574096"/>
            <a:ext cx="11089249" cy="1179810"/>
          </a:xfrm>
          <a:prstGeom prst="rect">
            <a:avLst/>
          </a:prstGeom>
        </p:spPr>
        <p:txBody>
          <a:bodyPr wrap="square" lIns="0" tIns="0" rIns="0" bIns="0" rtlCol="0" anchor="t">
            <a:spAutoFit/>
          </a:bodyPr>
          <a:lstStyle/>
          <a:p>
            <a:pPr algn="ctr">
              <a:lnSpc>
                <a:spcPts val="9152"/>
              </a:lnSpc>
            </a:pPr>
            <a:r>
              <a:rPr lang="en-US" sz="8099" b="1" dirty="0">
                <a:solidFill>
                  <a:srgbClr val="FFFFFF"/>
                </a:solidFill>
                <a:latin typeface="Decalotype Bold"/>
                <a:ea typeface="Decalotype Bold"/>
                <a:cs typeface="Decalotype Bold"/>
                <a:sym typeface="Decalotype Bold"/>
              </a:rPr>
              <a:t>04. Hasil Dan </a:t>
            </a:r>
            <a:r>
              <a:rPr lang="en-US" sz="8099" b="1" dirty="0" err="1">
                <a:solidFill>
                  <a:srgbClr val="FFFFFF"/>
                </a:solidFill>
                <a:latin typeface="Decalotype Bold"/>
                <a:ea typeface="Decalotype Bold"/>
                <a:cs typeface="Decalotype Bold"/>
                <a:sym typeface="Decalotype Bold"/>
              </a:rPr>
              <a:t>Pembahasan</a:t>
            </a:r>
            <a:endParaRPr lang="en-US" sz="8099" b="1" dirty="0">
              <a:solidFill>
                <a:srgbClr val="FFFFFF"/>
              </a:solidFill>
              <a:latin typeface="Decalotype Bold"/>
              <a:ea typeface="Decalotype Bold"/>
              <a:cs typeface="Decalotype Bold"/>
              <a:sym typeface="Decalotype Bold"/>
            </a:endParaRPr>
          </a:p>
        </p:txBody>
      </p:sp>
    </p:spTree>
    <p:extLst>
      <p:ext uri="{BB962C8B-B14F-4D97-AF65-F5344CB8AC3E}">
        <p14:creationId xmlns:p14="http://schemas.microsoft.com/office/powerpoint/2010/main" val="3858088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B70D55-44C2-1661-DE16-2D942170D62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4560EAF-ADC6-5E85-EF7A-3CEF45B9E56A}"/>
              </a:ext>
            </a:extLst>
          </p:cNvPr>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146DA0A1-5118-5AD4-406F-EFD3ACF934B5}"/>
              </a:ext>
            </a:extLst>
          </p:cNvPr>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B639BE2B-FEC1-9C99-E893-E611502CECBF}"/>
              </a:ext>
            </a:extLst>
          </p:cNvPr>
          <p:cNvGrpSpPr/>
          <p:nvPr/>
        </p:nvGrpSpPr>
        <p:grpSpPr>
          <a:xfrm>
            <a:off x="844605" y="1849928"/>
            <a:ext cx="3757968" cy="47625"/>
            <a:chOff x="0" y="0"/>
            <a:chExt cx="989753" cy="12543"/>
          </a:xfrm>
        </p:grpSpPr>
        <p:sp>
          <p:nvSpPr>
            <p:cNvPr id="5" name="Freeform 5">
              <a:extLst>
                <a:ext uri="{FF2B5EF4-FFF2-40B4-BE49-F238E27FC236}">
                  <a16:creationId xmlns:a16="http://schemas.microsoft.com/office/drawing/2014/main" id="{1572A663-F919-B36B-DD3B-EDA1CBA42D4E}"/>
                </a:ext>
              </a:extLst>
            </p:cNvPr>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a:extLst>
                <a:ext uri="{FF2B5EF4-FFF2-40B4-BE49-F238E27FC236}">
                  <a16:creationId xmlns:a16="http://schemas.microsoft.com/office/drawing/2014/main" id="{621C98B8-B2E3-2762-D36F-B7389BF62CDF}"/>
                </a:ext>
              </a:extLst>
            </p:cNvPr>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9D6B7439-08B8-208B-7A06-6D06A6C41406}"/>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3023D561-3C3C-93A0-0531-0ED9D8719500}"/>
              </a:ext>
            </a:extLst>
          </p:cNvPr>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a:extLst>
              <a:ext uri="{FF2B5EF4-FFF2-40B4-BE49-F238E27FC236}">
                <a16:creationId xmlns:a16="http://schemas.microsoft.com/office/drawing/2014/main" id="{935514E4-C1A2-8269-7A97-B170D6BF92B4}"/>
              </a:ext>
            </a:extLst>
          </p:cNvPr>
          <p:cNvGrpSpPr/>
          <p:nvPr/>
        </p:nvGrpSpPr>
        <p:grpSpPr>
          <a:xfrm>
            <a:off x="894223" y="277458"/>
            <a:ext cx="4009972" cy="751242"/>
            <a:chOff x="0" y="0"/>
            <a:chExt cx="5346629" cy="1001656"/>
          </a:xfrm>
        </p:grpSpPr>
        <p:sp>
          <p:nvSpPr>
            <p:cNvPr id="10" name="Freeform 10">
              <a:extLst>
                <a:ext uri="{FF2B5EF4-FFF2-40B4-BE49-F238E27FC236}">
                  <a16:creationId xmlns:a16="http://schemas.microsoft.com/office/drawing/2014/main" id="{C44A14D2-5CC4-D48F-42A2-2A3E3DA101CF}"/>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a:extLst>
                <a:ext uri="{FF2B5EF4-FFF2-40B4-BE49-F238E27FC236}">
                  <a16:creationId xmlns:a16="http://schemas.microsoft.com/office/drawing/2014/main" id="{1F9D390C-5C4F-E304-FED9-92419ACA4C6D}"/>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a:extLst>
              <a:ext uri="{FF2B5EF4-FFF2-40B4-BE49-F238E27FC236}">
                <a16:creationId xmlns:a16="http://schemas.microsoft.com/office/drawing/2014/main" id="{D16E34A7-7DDC-097C-8846-7A2617CF1FE7}"/>
              </a:ext>
            </a:extLst>
          </p:cNvPr>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SKENARIO 1</a:t>
            </a:r>
          </a:p>
        </p:txBody>
      </p:sp>
      <p:pic>
        <p:nvPicPr>
          <p:cNvPr id="27" name="Picture 26">
            <a:extLst>
              <a:ext uri="{FF2B5EF4-FFF2-40B4-BE49-F238E27FC236}">
                <a16:creationId xmlns:a16="http://schemas.microsoft.com/office/drawing/2014/main" id="{CA637B6A-596C-0E45-9E97-64F82A34467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 y="2628900"/>
            <a:ext cx="7533384" cy="5610856"/>
          </a:xfrm>
          <a:prstGeom prst="rect">
            <a:avLst/>
          </a:prstGeom>
        </p:spPr>
      </p:pic>
      <p:graphicFrame>
        <p:nvGraphicFramePr>
          <p:cNvPr id="28" name="Table 27">
            <a:extLst>
              <a:ext uri="{FF2B5EF4-FFF2-40B4-BE49-F238E27FC236}">
                <a16:creationId xmlns:a16="http://schemas.microsoft.com/office/drawing/2014/main" id="{D66DFAF0-AA66-35D1-535A-D9FA82547C2E}"/>
              </a:ext>
            </a:extLst>
          </p:cNvPr>
          <p:cNvGraphicFramePr>
            <a:graphicFrameLocks noGrp="1"/>
          </p:cNvGraphicFramePr>
          <p:nvPr>
            <p:extLst>
              <p:ext uri="{D42A27DB-BD31-4B8C-83A1-F6EECF244321}">
                <p14:modId xmlns:p14="http://schemas.microsoft.com/office/powerpoint/2010/main" val="1879969153"/>
              </p:ext>
            </p:extLst>
          </p:nvPr>
        </p:nvGraphicFramePr>
        <p:xfrm>
          <a:off x="7533383" y="3891998"/>
          <a:ext cx="7935217" cy="1399181"/>
        </p:xfrm>
        <a:graphic>
          <a:graphicData uri="http://schemas.openxmlformats.org/drawingml/2006/table">
            <a:tbl>
              <a:tblPr firstRow="1" bandRow="1">
                <a:tableStyleId>{5C22544A-7EE6-4342-B048-85BDC9FD1C3A}</a:tableStyleId>
              </a:tblPr>
              <a:tblGrid>
                <a:gridCol w="1587043">
                  <a:extLst>
                    <a:ext uri="{9D8B030D-6E8A-4147-A177-3AD203B41FA5}">
                      <a16:colId xmlns:a16="http://schemas.microsoft.com/office/drawing/2014/main" val="69360086"/>
                    </a:ext>
                  </a:extLst>
                </a:gridCol>
                <a:gridCol w="1666966">
                  <a:extLst>
                    <a:ext uri="{9D8B030D-6E8A-4147-A177-3AD203B41FA5}">
                      <a16:colId xmlns:a16="http://schemas.microsoft.com/office/drawing/2014/main" val="1989590806"/>
                    </a:ext>
                  </a:extLst>
                </a:gridCol>
                <a:gridCol w="1507122">
                  <a:extLst>
                    <a:ext uri="{9D8B030D-6E8A-4147-A177-3AD203B41FA5}">
                      <a16:colId xmlns:a16="http://schemas.microsoft.com/office/drawing/2014/main" val="404470090"/>
                    </a:ext>
                  </a:extLst>
                </a:gridCol>
                <a:gridCol w="1587043">
                  <a:extLst>
                    <a:ext uri="{9D8B030D-6E8A-4147-A177-3AD203B41FA5}">
                      <a16:colId xmlns:a16="http://schemas.microsoft.com/office/drawing/2014/main" val="3547177560"/>
                    </a:ext>
                  </a:extLst>
                </a:gridCol>
                <a:gridCol w="1587043">
                  <a:extLst>
                    <a:ext uri="{9D8B030D-6E8A-4147-A177-3AD203B41FA5}">
                      <a16:colId xmlns:a16="http://schemas.microsoft.com/office/drawing/2014/main" val="2101829432"/>
                    </a:ext>
                  </a:extLst>
                </a:gridCol>
              </a:tblGrid>
              <a:tr h="471026">
                <a:tc>
                  <a:txBody>
                    <a:bodyPr/>
                    <a:lstStyle/>
                    <a:p>
                      <a:r>
                        <a:rPr lang="en-US" sz="2400" dirty="0"/>
                        <a:t>Parameter C</a:t>
                      </a:r>
                    </a:p>
                  </a:txBody>
                  <a:tcPr/>
                </a:tc>
                <a:tc>
                  <a:txBody>
                    <a:bodyPr/>
                    <a:lstStyle/>
                    <a:p>
                      <a:r>
                        <a:rPr lang="en-US" sz="2400" dirty="0" err="1"/>
                        <a:t>Akurasi</a:t>
                      </a:r>
                      <a:endParaRPr lang="en-US" sz="2400" dirty="0"/>
                    </a:p>
                  </a:txBody>
                  <a:tcPr/>
                </a:tc>
                <a:tc>
                  <a:txBody>
                    <a:bodyPr/>
                    <a:lstStyle/>
                    <a:p>
                      <a:r>
                        <a:rPr lang="en-US" sz="2400" dirty="0"/>
                        <a:t>Precision</a:t>
                      </a:r>
                    </a:p>
                  </a:txBody>
                  <a:tcPr/>
                </a:tc>
                <a:tc>
                  <a:txBody>
                    <a:bodyPr/>
                    <a:lstStyle/>
                    <a:p>
                      <a:r>
                        <a:rPr lang="en-US" sz="2400" dirty="0"/>
                        <a:t>Recall</a:t>
                      </a:r>
                    </a:p>
                  </a:txBody>
                  <a:tcPr/>
                </a:tc>
                <a:tc>
                  <a:txBody>
                    <a:bodyPr/>
                    <a:lstStyle/>
                    <a:p>
                      <a:r>
                        <a:rPr lang="en-US" sz="2400" dirty="0"/>
                        <a:t>F1-Score</a:t>
                      </a:r>
                    </a:p>
                  </a:txBody>
                  <a:tcPr/>
                </a:tc>
                <a:extLst>
                  <a:ext uri="{0D108BD9-81ED-4DB2-BD59-A6C34878D82A}">
                    <a16:rowId xmlns:a16="http://schemas.microsoft.com/office/drawing/2014/main" val="2175069130"/>
                  </a:ext>
                </a:extLst>
              </a:tr>
              <a:tr h="576221">
                <a:tc>
                  <a:txBody>
                    <a:bodyPr/>
                    <a:lstStyle/>
                    <a:p>
                      <a:pPr algn="ctr"/>
                      <a:r>
                        <a:rPr lang="en-US" sz="2400" dirty="0"/>
                        <a:t>0.01</a:t>
                      </a:r>
                    </a:p>
                  </a:txBody>
                  <a:tcPr/>
                </a:tc>
                <a:tc>
                  <a:txBody>
                    <a:bodyPr/>
                    <a:lstStyle/>
                    <a:p>
                      <a:pPr algn="ctr"/>
                      <a:r>
                        <a:rPr lang="en-US" sz="2400" dirty="0"/>
                        <a:t>85.71%</a:t>
                      </a:r>
                    </a:p>
                  </a:txBody>
                  <a:tcPr/>
                </a:tc>
                <a:tc>
                  <a:txBody>
                    <a:bodyPr/>
                    <a:lstStyle/>
                    <a:p>
                      <a:pPr algn="ctr"/>
                      <a:r>
                        <a:rPr lang="en-US" sz="2400" dirty="0"/>
                        <a:t>0.89</a:t>
                      </a:r>
                    </a:p>
                  </a:txBody>
                  <a:tcPr/>
                </a:tc>
                <a:tc>
                  <a:txBody>
                    <a:bodyPr/>
                    <a:lstStyle/>
                    <a:p>
                      <a:pPr algn="ctr"/>
                      <a:r>
                        <a:rPr lang="en-US" sz="2400" dirty="0"/>
                        <a:t>0.86</a:t>
                      </a:r>
                    </a:p>
                  </a:txBody>
                  <a:tcPr/>
                </a:tc>
                <a:tc>
                  <a:txBody>
                    <a:bodyPr/>
                    <a:lstStyle/>
                    <a:p>
                      <a:pPr algn="ctr"/>
                      <a:r>
                        <a:rPr lang="en-US" sz="2400" dirty="0"/>
                        <a:t>0.85</a:t>
                      </a:r>
                    </a:p>
                  </a:txBody>
                  <a:tcPr/>
                </a:tc>
                <a:extLst>
                  <a:ext uri="{0D108BD9-81ED-4DB2-BD59-A6C34878D82A}">
                    <a16:rowId xmlns:a16="http://schemas.microsoft.com/office/drawing/2014/main" val="2246209045"/>
                  </a:ext>
                </a:extLst>
              </a:tr>
            </a:tbl>
          </a:graphicData>
        </a:graphic>
      </p:graphicFrame>
    </p:spTree>
    <p:extLst>
      <p:ext uri="{BB962C8B-B14F-4D97-AF65-F5344CB8AC3E}">
        <p14:creationId xmlns:p14="http://schemas.microsoft.com/office/powerpoint/2010/main" val="12749805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6413C8-718A-BC89-34EB-2377F2FDCA5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62C806B-3A09-EFF9-F0DB-A4BE5254A000}"/>
              </a:ext>
            </a:extLst>
          </p:cNvPr>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F3CD2DE2-368C-9D2B-D2BD-1BBFF12CFB9F}"/>
              </a:ext>
            </a:extLst>
          </p:cNvPr>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A9948F8B-A107-9F09-479E-125DECBE6056}"/>
              </a:ext>
            </a:extLst>
          </p:cNvPr>
          <p:cNvGrpSpPr/>
          <p:nvPr/>
        </p:nvGrpSpPr>
        <p:grpSpPr>
          <a:xfrm>
            <a:off x="844605" y="1849928"/>
            <a:ext cx="3757968" cy="47625"/>
            <a:chOff x="0" y="0"/>
            <a:chExt cx="989753" cy="12543"/>
          </a:xfrm>
        </p:grpSpPr>
        <p:sp>
          <p:nvSpPr>
            <p:cNvPr id="5" name="Freeform 5">
              <a:extLst>
                <a:ext uri="{FF2B5EF4-FFF2-40B4-BE49-F238E27FC236}">
                  <a16:creationId xmlns:a16="http://schemas.microsoft.com/office/drawing/2014/main" id="{5254235B-71B2-8368-4A48-AC7556F076C4}"/>
                </a:ext>
              </a:extLst>
            </p:cNvPr>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a:extLst>
                <a:ext uri="{FF2B5EF4-FFF2-40B4-BE49-F238E27FC236}">
                  <a16:creationId xmlns:a16="http://schemas.microsoft.com/office/drawing/2014/main" id="{42E3EA67-56B0-9FB6-11E3-84FB29F0C921}"/>
                </a:ext>
              </a:extLst>
            </p:cNvPr>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0D91C8B4-0E6E-9B70-8AAC-59829083CDB0}"/>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6444968D-44CE-4142-4F93-EBE2FE89F27D}"/>
              </a:ext>
            </a:extLst>
          </p:cNvPr>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a:extLst>
              <a:ext uri="{FF2B5EF4-FFF2-40B4-BE49-F238E27FC236}">
                <a16:creationId xmlns:a16="http://schemas.microsoft.com/office/drawing/2014/main" id="{57C26BAB-FA36-7E5F-A8B3-E6301C027D8E}"/>
              </a:ext>
            </a:extLst>
          </p:cNvPr>
          <p:cNvGrpSpPr/>
          <p:nvPr/>
        </p:nvGrpSpPr>
        <p:grpSpPr>
          <a:xfrm>
            <a:off x="894223" y="277458"/>
            <a:ext cx="4009972" cy="751242"/>
            <a:chOff x="0" y="0"/>
            <a:chExt cx="5346629" cy="1001656"/>
          </a:xfrm>
        </p:grpSpPr>
        <p:sp>
          <p:nvSpPr>
            <p:cNvPr id="10" name="Freeform 10">
              <a:extLst>
                <a:ext uri="{FF2B5EF4-FFF2-40B4-BE49-F238E27FC236}">
                  <a16:creationId xmlns:a16="http://schemas.microsoft.com/office/drawing/2014/main" id="{4EE19292-4B48-F11F-19CE-FBEF4D5D15DB}"/>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a:extLst>
                <a:ext uri="{FF2B5EF4-FFF2-40B4-BE49-F238E27FC236}">
                  <a16:creationId xmlns:a16="http://schemas.microsoft.com/office/drawing/2014/main" id="{2BE318BF-941F-5EAD-BD03-F09697531EEE}"/>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a:extLst>
              <a:ext uri="{FF2B5EF4-FFF2-40B4-BE49-F238E27FC236}">
                <a16:creationId xmlns:a16="http://schemas.microsoft.com/office/drawing/2014/main" id="{2D6BD2FC-76F3-151A-B45A-2D5E170C5FE0}"/>
              </a:ext>
            </a:extLst>
          </p:cNvPr>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SKENARIO 2</a:t>
            </a:r>
          </a:p>
        </p:txBody>
      </p:sp>
      <p:graphicFrame>
        <p:nvGraphicFramePr>
          <p:cNvPr id="28" name="Table 27">
            <a:extLst>
              <a:ext uri="{FF2B5EF4-FFF2-40B4-BE49-F238E27FC236}">
                <a16:creationId xmlns:a16="http://schemas.microsoft.com/office/drawing/2014/main" id="{5EBC6217-24EA-26E6-2A22-B05D806926DF}"/>
              </a:ext>
            </a:extLst>
          </p:cNvPr>
          <p:cNvGraphicFramePr>
            <a:graphicFrameLocks noGrp="1"/>
          </p:cNvGraphicFramePr>
          <p:nvPr>
            <p:extLst>
              <p:ext uri="{D42A27DB-BD31-4B8C-83A1-F6EECF244321}">
                <p14:modId xmlns:p14="http://schemas.microsoft.com/office/powerpoint/2010/main" val="587439881"/>
              </p:ext>
            </p:extLst>
          </p:nvPr>
        </p:nvGraphicFramePr>
        <p:xfrm>
          <a:off x="7533383" y="3891998"/>
          <a:ext cx="7935217" cy="1399181"/>
        </p:xfrm>
        <a:graphic>
          <a:graphicData uri="http://schemas.openxmlformats.org/drawingml/2006/table">
            <a:tbl>
              <a:tblPr firstRow="1" bandRow="1">
                <a:tableStyleId>{5C22544A-7EE6-4342-B048-85BDC9FD1C3A}</a:tableStyleId>
              </a:tblPr>
              <a:tblGrid>
                <a:gridCol w="1587043">
                  <a:extLst>
                    <a:ext uri="{9D8B030D-6E8A-4147-A177-3AD203B41FA5}">
                      <a16:colId xmlns:a16="http://schemas.microsoft.com/office/drawing/2014/main" val="69360086"/>
                    </a:ext>
                  </a:extLst>
                </a:gridCol>
                <a:gridCol w="1666966">
                  <a:extLst>
                    <a:ext uri="{9D8B030D-6E8A-4147-A177-3AD203B41FA5}">
                      <a16:colId xmlns:a16="http://schemas.microsoft.com/office/drawing/2014/main" val="1989590806"/>
                    </a:ext>
                  </a:extLst>
                </a:gridCol>
                <a:gridCol w="1507122">
                  <a:extLst>
                    <a:ext uri="{9D8B030D-6E8A-4147-A177-3AD203B41FA5}">
                      <a16:colId xmlns:a16="http://schemas.microsoft.com/office/drawing/2014/main" val="404470090"/>
                    </a:ext>
                  </a:extLst>
                </a:gridCol>
                <a:gridCol w="1587043">
                  <a:extLst>
                    <a:ext uri="{9D8B030D-6E8A-4147-A177-3AD203B41FA5}">
                      <a16:colId xmlns:a16="http://schemas.microsoft.com/office/drawing/2014/main" val="3547177560"/>
                    </a:ext>
                  </a:extLst>
                </a:gridCol>
                <a:gridCol w="1587043">
                  <a:extLst>
                    <a:ext uri="{9D8B030D-6E8A-4147-A177-3AD203B41FA5}">
                      <a16:colId xmlns:a16="http://schemas.microsoft.com/office/drawing/2014/main" val="2101829432"/>
                    </a:ext>
                  </a:extLst>
                </a:gridCol>
              </a:tblGrid>
              <a:tr h="471026">
                <a:tc>
                  <a:txBody>
                    <a:bodyPr/>
                    <a:lstStyle/>
                    <a:p>
                      <a:r>
                        <a:rPr lang="en-US" sz="2400" dirty="0"/>
                        <a:t>Parameter C</a:t>
                      </a:r>
                    </a:p>
                  </a:txBody>
                  <a:tcPr/>
                </a:tc>
                <a:tc>
                  <a:txBody>
                    <a:bodyPr/>
                    <a:lstStyle/>
                    <a:p>
                      <a:r>
                        <a:rPr lang="en-US" sz="2400" dirty="0" err="1"/>
                        <a:t>Akurasi</a:t>
                      </a:r>
                      <a:endParaRPr lang="en-US" sz="2400" dirty="0"/>
                    </a:p>
                  </a:txBody>
                  <a:tcPr/>
                </a:tc>
                <a:tc>
                  <a:txBody>
                    <a:bodyPr/>
                    <a:lstStyle/>
                    <a:p>
                      <a:r>
                        <a:rPr lang="en-US" sz="2400" dirty="0"/>
                        <a:t>Precision</a:t>
                      </a:r>
                    </a:p>
                  </a:txBody>
                  <a:tcPr/>
                </a:tc>
                <a:tc>
                  <a:txBody>
                    <a:bodyPr/>
                    <a:lstStyle/>
                    <a:p>
                      <a:r>
                        <a:rPr lang="en-US" sz="2400" dirty="0"/>
                        <a:t>Recall</a:t>
                      </a:r>
                    </a:p>
                  </a:txBody>
                  <a:tcPr/>
                </a:tc>
                <a:tc>
                  <a:txBody>
                    <a:bodyPr/>
                    <a:lstStyle/>
                    <a:p>
                      <a:r>
                        <a:rPr lang="en-US" sz="2400" dirty="0"/>
                        <a:t>F1-Score</a:t>
                      </a:r>
                    </a:p>
                  </a:txBody>
                  <a:tcPr/>
                </a:tc>
                <a:extLst>
                  <a:ext uri="{0D108BD9-81ED-4DB2-BD59-A6C34878D82A}">
                    <a16:rowId xmlns:a16="http://schemas.microsoft.com/office/drawing/2014/main" val="2175069130"/>
                  </a:ext>
                </a:extLst>
              </a:tr>
              <a:tr h="576221">
                <a:tc>
                  <a:txBody>
                    <a:bodyPr/>
                    <a:lstStyle/>
                    <a:p>
                      <a:pPr algn="ctr"/>
                      <a:r>
                        <a:rPr lang="en-US" sz="2400" dirty="0"/>
                        <a:t>0.1</a:t>
                      </a:r>
                    </a:p>
                  </a:txBody>
                  <a:tcPr/>
                </a:tc>
                <a:tc>
                  <a:txBody>
                    <a:bodyPr/>
                    <a:lstStyle/>
                    <a:p>
                      <a:pPr algn="ctr"/>
                      <a:r>
                        <a:rPr lang="en-US" sz="2400" dirty="0"/>
                        <a:t>71.43%</a:t>
                      </a:r>
                    </a:p>
                  </a:txBody>
                  <a:tcPr/>
                </a:tc>
                <a:tc>
                  <a:txBody>
                    <a:bodyPr/>
                    <a:lstStyle/>
                    <a:p>
                      <a:pPr algn="ctr"/>
                      <a:r>
                        <a:rPr lang="en-US" sz="2400" dirty="0"/>
                        <a:t>0.73</a:t>
                      </a:r>
                    </a:p>
                  </a:txBody>
                  <a:tcPr/>
                </a:tc>
                <a:tc>
                  <a:txBody>
                    <a:bodyPr/>
                    <a:lstStyle/>
                    <a:p>
                      <a:pPr algn="ctr"/>
                      <a:r>
                        <a:rPr lang="en-US" sz="2400" dirty="0"/>
                        <a:t>0.71</a:t>
                      </a:r>
                    </a:p>
                  </a:txBody>
                  <a:tcPr/>
                </a:tc>
                <a:tc>
                  <a:txBody>
                    <a:bodyPr/>
                    <a:lstStyle/>
                    <a:p>
                      <a:pPr algn="ctr"/>
                      <a:r>
                        <a:rPr lang="en-US" sz="2400" dirty="0"/>
                        <a:t>0.71</a:t>
                      </a:r>
                    </a:p>
                  </a:txBody>
                  <a:tcPr/>
                </a:tc>
                <a:extLst>
                  <a:ext uri="{0D108BD9-81ED-4DB2-BD59-A6C34878D82A}">
                    <a16:rowId xmlns:a16="http://schemas.microsoft.com/office/drawing/2014/main" val="2246209045"/>
                  </a:ext>
                </a:extLst>
              </a:tr>
            </a:tbl>
          </a:graphicData>
        </a:graphic>
      </p:graphicFrame>
      <p:pic>
        <p:nvPicPr>
          <p:cNvPr id="14" name="Picture 13">
            <a:extLst>
              <a:ext uri="{FF2B5EF4-FFF2-40B4-BE49-F238E27FC236}">
                <a16:creationId xmlns:a16="http://schemas.microsoft.com/office/drawing/2014/main" id="{4DD8F602-D271-E24E-9146-136ADD44193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7513" y="2393039"/>
            <a:ext cx="6403366" cy="5224832"/>
          </a:xfrm>
          <a:prstGeom prst="rect">
            <a:avLst/>
          </a:prstGeom>
        </p:spPr>
      </p:pic>
    </p:spTree>
    <p:extLst>
      <p:ext uri="{BB962C8B-B14F-4D97-AF65-F5344CB8AC3E}">
        <p14:creationId xmlns:p14="http://schemas.microsoft.com/office/powerpoint/2010/main" val="30006788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264F3-5A16-19BA-D9CC-FF1DD190A6E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63A08F1-82C1-2B41-2654-C282C751D6F5}"/>
              </a:ext>
            </a:extLst>
          </p:cNvPr>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C2C506CB-0888-F587-1E90-1DB5C03F9FA1}"/>
              </a:ext>
            </a:extLst>
          </p:cNvPr>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AFE8A9D4-76DA-37A6-82AD-4E6F8F3AED50}"/>
              </a:ext>
            </a:extLst>
          </p:cNvPr>
          <p:cNvGrpSpPr/>
          <p:nvPr/>
        </p:nvGrpSpPr>
        <p:grpSpPr>
          <a:xfrm>
            <a:off x="844605" y="1849928"/>
            <a:ext cx="3757968" cy="47625"/>
            <a:chOff x="0" y="0"/>
            <a:chExt cx="989753" cy="12543"/>
          </a:xfrm>
        </p:grpSpPr>
        <p:sp>
          <p:nvSpPr>
            <p:cNvPr id="5" name="Freeform 5">
              <a:extLst>
                <a:ext uri="{FF2B5EF4-FFF2-40B4-BE49-F238E27FC236}">
                  <a16:creationId xmlns:a16="http://schemas.microsoft.com/office/drawing/2014/main" id="{AD2B65B5-98B3-8CB2-7E93-617F8EEC9D48}"/>
                </a:ext>
              </a:extLst>
            </p:cNvPr>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a:extLst>
                <a:ext uri="{FF2B5EF4-FFF2-40B4-BE49-F238E27FC236}">
                  <a16:creationId xmlns:a16="http://schemas.microsoft.com/office/drawing/2014/main" id="{CC5D2AB5-621A-0D2D-02F5-DA95F5E0B70E}"/>
                </a:ext>
              </a:extLst>
            </p:cNvPr>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F7E523A9-DAE0-78CF-2CEC-4438C6088D55}"/>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D9D7A581-725F-CDE5-C2A1-5C64C8D2B848}"/>
              </a:ext>
            </a:extLst>
          </p:cNvPr>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a:extLst>
              <a:ext uri="{FF2B5EF4-FFF2-40B4-BE49-F238E27FC236}">
                <a16:creationId xmlns:a16="http://schemas.microsoft.com/office/drawing/2014/main" id="{37A26A6C-A4C4-DD98-9D04-ABD1D0ECA884}"/>
              </a:ext>
            </a:extLst>
          </p:cNvPr>
          <p:cNvGrpSpPr/>
          <p:nvPr/>
        </p:nvGrpSpPr>
        <p:grpSpPr>
          <a:xfrm>
            <a:off x="894223" y="277458"/>
            <a:ext cx="4009972" cy="751242"/>
            <a:chOff x="0" y="0"/>
            <a:chExt cx="5346629" cy="1001656"/>
          </a:xfrm>
        </p:grpSpPr>
        <p:sp>
          <p:nvSpPr>
            <p:cNvPr id="10" name="Freeform 10">
              <a:extLst>
                <a:ext uri="{FF2B5EF4-FFF2-40B4-BE49-F238E27FC236}">
                  <a16:creationId xmlns:a16="http://schemas.microsoft.com/office/drawing/2014/main" id="{33426927-F2FF-E994-9F59-DAAF8D63867F}"/>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a:extLst>
                <a:ext uri="{FF2B5EF4-FFF2-40B4-BE49-F238E27FC236}">
                  <a16:creationId xmlns:a16="http://schemas.microsoft.com/office/drawing/2014/main" id="{0B85BAAC-4A19-3AD4-4412-FB77CB76C63F}"/>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a:extLst>
              <a:ext uri="{FF2B5EF4-FFF2-40B4-BE49-F238E27FC236}">
                <a16:creationId xmlns:a16="http://schemas.microsoft.com/office/drawing/2014/main" id="{63D7B4CF-139A-FE5E-65F0-845B652E3FE5}"/>
              </a:ext>
            </a:extLst>
          </p:cNvPr>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SKENARIO 3</a:t>
            </a:r>
          </a:p>
        </p:txBody>
      </p:sp>
      <p:graphicFrame>
        <p:nvGraphicFramePr>
          <p:cNvPr id="28" name="Table 27">
            <a:extLst>
              <a:ext uri="{FF2B5EF4-FFF2-40B4-BE49-F238E27FC236}">
                <a16:creationId xmlns:a16="http://schemas.microsoft.com/office/drawing/2014/main" id="{7376BD97-4F4B-0E07-7B58-A93C922D7476}"/>
              </a:ext>
            </a:extLst>
          </p:cNvPr>
          <p:cNvGraphicFramePr>
            <a:graphicFrameLocks noGrp="1"/>
          </p:cNvGraphicFramePr>
          <p:nvPr>
            <p:extLst>
              <p:ext uri="{D42A27DB-BD31-4B8C-83A1-F6EECF244321}">
                <p14:modId xmlns:p14="http://schemas.microsoft.com/office/powerpoint/2010/main" val="2176478262"/>
              </p:ext>
            </p:extLst>
          </p:nvPr>
        </p:nvGraphicFramePr>
        <p:xfrm>
          <a:off x="7533383" y="3891998"/>
          <a:ext cx="7935217" cy="1399181"/>
        </p:xfrm>
        <a:graphic>
          <a:graphicData uri="http://schemas.openxmlformats.org/drawingml/2006/table">
            <a:tbl>
              <a:tblPr firstRow="1" bandRow="1">
                <a:tableStyleId>{5C22544A-7EE6-4342-B048-85BDC9FD1C3A}</a:tableStyleId>
              </a:tblPr>
              <a:tblGrid>
                <a:gridCol w="1587043">
                  <a:extLst>
                    <a:ext uri="{9D8B030D-6E8A-4147-A177-3AD203B41FA5}">
                      <a16:colId xmlns:a16="http://schemas.microsoft.com/office/drawing/2014/main" val="69360086"/>
                    </a:ext>
                  </a:extLst>
                </a:gridCol>
                <a:gridCol w="1666966">
                  <a:extLst>
                    <a:ext uri="{9D8B030D-6E8A-4147-A177-3AD203B41FA5}">
                      <a16:colId xmlns:a16="http://schemas.microsoft.com/office/drawing/2014/main" val="1989590806"/>
                    </a:ext>
                  </a:extLst>
                </a:gridCol>
                <a:gridCol w="1507122">
                  <a:extLst>
                    <a:ext uri="{9D8B030D-6E8A-4147-A177-3AD203B41FA5}">
                      <a16:colId xmlns:a16="http://schemas.microsoft.com/office/drawing/2014/main" val="404470090"/>
                    </a:ext>
                  </a:extLst>
                </a:gridCol>
                <a:gridCol w="1587043">
                  <a:extLst>
                    <a:ext uri="{9D8B030D-6E8A-4147-A177-3AD203B41FA5}">
                      <a16:colId xmlns:a16="http://schemas.microsoft.com/office/drawing/2014/main" val="3547177560"/>
                    </a:ext>
                  </a:extLst>
                </a:gridCol>
                <a:gridCol w="1587043">
                  <a:extLst>
                    <a:ext uri="{9D8B030D-6E8A-4147-A177-3AD203B41FA5}">
                      <a16:colId xmlns:a16="http://schemas.microsoft.com/office/drawing/2014/main" val="2101829432"/>
                    </a:ext>
                  </a:extLst>
                </a:gridCol>
              </a:tblGrid>
              <a:tr h="471026">
                <a:tc>
                  <a:txBody>
                    <a:bodyPr/>
                    <a:lstStyle/>
                    <a:p>
                      <a:r>
                        <a:rPr lang="en-US" sz="2400" dirty="0"/>
                        <a:t>Parameter C</a:t>
                      </a:r>
                    </a:p>
                  </a:txBody>
                  <a:tcPr/>
                </a:tc>
                <a:tc>
                  <a:txBody>
                    <a:bodyPr/>
                    <a:lstStyle/>
                    <a:p>
                      <a:r>
                        <a:rPr lang="en-US" sz="2400" dirty="0" err="1"/>
                        <a:t>Akurasi</a:t>
                      </a:r>
                      <a:endParaRPr lang="en-US" sz="2400" dirty="0"/>
                    </a:p>
                  </a:txBody>
                  <a:tcPr/>
                </a:tc>
                <a:tc>
                  <a:txBody>
                    <a:bodyPr/>
                    <a:lstStyle/>
                    <a:p>
                      <a:r>
                        <a:rPr lang="en-US" sz="2400" dirty="0"/>
                        <a:t>Precision</a:t>
                      </a:r>
                    </a:p>
                  </a:txBody>
                  <a:tcPr/>
                </a:tc>
                <a:tc>
                  <a:txBody>
                    <a:bodyPr/>
                    <a:lstStyle/>
                    <a:p>
                      <a:r>
                        <a:rPr lang="en-US" sz="2400" dirty="0"/>
                        <a:t>Recall</a:t>
                      </a:r>
                    </a:p>
                  </a:txBody>
                  <a:tcPr/>
                </a:tc>
                <a:tc>
                  <a:txBody>
                    <a:bodyPr/>
                    <a:lstStyle/>
                    <a:p>
                      <a:r>
                        <a:rPr lang="en-US" sz="2400" dirty="0"/>
                        <a:t>F1-Score</a:t>
                      </a:r>
                    </a:p>
                  </a:txBody>
                  <a:tcPr/>
                </a:tc>
                <a:extLst>
                  <a:ext uri="{0D108BD9-81ED-4DB2-BD59-A6C34878D82A}">
                    <a16:rowId xmlns:a16="http://schemas.microsoft.com/office/drawing/2014/main" val="2175069130"/>
                  </a:ext>
                </a:extLst>
              </a:tr>
              <a:tr h="576221">
                <a:tc>
                  <a:txBody>
                    <a:bodyPr/>
                    <a:lstStyle/>
                    <a:p>
                      <a:pPr algn="ctr"/>
                      <a:r>
                        <a:rPr lang="en-US" sz="2400" dirty="0"/>
                        <a:t>1</a:t>
                      </a:r>
                    </a:p>
                  </a:txBody>
                  <a:tcPr/>
                </a:tc>
                <a:tc>
                  <a:txBody>
                    <a:bodyPr/>
                    <a:lstStyle/>
                    <a:p>
                      <a:pPr algn="ctr"/>
                      <a:r>
                        <a:rPr lang="en-US" sz="2400" dirty="0"/>
                        <a:t>71.43%</a:t>
                      </a:r>
                    </a:p>
                  </a:txBody>
                  <a:tcPr/>
                </a:tc>
                <a:tc>
                  <a:txBody>
                    <a:bodyPr/>
                    <a:lstStyle/>
                    <a:p>
                      <a:pPr algn="ctr"/>
                      <a:r>
                        <a:rPr lang="en-US" sz="2400" dirty="0"/>
                        <a:t>0.73</a:t>
                      </a:r>
                    </a:p>
                  </a:txBody>
                  <a:tcPr/>
                </a:tc>
                <a:tc>
                  <a:txBody>
                    <a:bodyPr/>
                    <a:lstStyle/>
                    <a:p>
                      <a:pPr algn="ctr"/>
                      <a:r>
                        <a:rPr lang="en-US" sz="2400" dirty="0"/>
                        <a:t>0.71</a:t>
                      </a:r>
                    </a:p>
                  </a:txBody>
                  <a:tcPr/>
                </a:tc>
                <a:tc>
                  <a:txBody>
                    <a:bodyPr/>
                    <a:lstStyle/>
                    <a:p>
                      <a:pPr algn="ctr"/>
                      <a:r>
                        <a:rPr lang="en-US" sz="2400" dirty="0"/>
                        <a:t>0.71</a:t>
                      </a:r>
                    </a:p>
                  </a:txBody>
                  <a:tcPr/>
                </a:tc>
                <a:extLst>
                  <a:ext uri="{0D108BD9-81ED-4DB2-BD59-A6C34878D82A}">
                    <a16:rowId xmlns:a16="http://schemas.microsoft.com/office/drawing/2014/main" val="2246209045"/>
                  </a:ext>
                </a:extLst>
              </a:tr>
            </a:tbl>
          </a:graphicData>
        </a:graphic>
      </p:graphicFrame>
      <p:pic>
        <p:nvPicPr>
          <p:cNvPr id="15" name="Picture 14">
            <a:extLst>
              <a:ext uri="{FF2B5EF4-FFF2-40B4-BE49-F238E27FC236}">
                <a16:creationId xmlns:a16="http://schemas.microsoft.com/office/drawing/2014/main" id="{EAE08BDA-51AC-87A1-4F91-E1760FED29C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1124" y="2691100"/>
            <a:ext cx="6644647" cy="5200158"/>
          </a:xfrm>
          <a:prstGeom prst="rect">
            <a:avLst/>
          </a:prstGeom>
        </p:spPr>
      </p:pic>
    </p:spTree>
    <p:extLst>
      <p:ext uri="{BB962C8B-B14F-4D97-AF65-F5344CB8AC3E}">
        <p14:creationId xmlns:p14="http://schemas.microsoft.com/office/powerpoint/2010/main" val="14427817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74B6BA-739D-887B-4724-32A89D2BC62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5FAE71C-70A7-2DA9-6CF6-B808E4B452C7}"/>
              </a:ext>
            </a:extLst>
          </p:cNvPr>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F684F3B7-262F-E3E1-47A3-CB19E484CA5A}"/>
              </a:ext>
            </a:extLst>
          </p:cNvPr>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0D58ED6F-BD7C-1F2D-FA01-367F925ED1A8}"/>
              </a:ext>
            </a:extLst>
          </p:cNvPr>
          <p:cNvGrpSpPr/>
          <p:nvPr/>
        </p:nvGrpSpPr>
        <p:grpSpPr>
          <a:xfrm>
            <a:off x="844605" y="1849928"/>
            <a:ext cx="3757968" cy="47625"/>
            <a:chOff x="0" y="0"/>
            <a:chExt cx="989753" cy="12543"/>
          </a:xfrm>
        </p:grpSpPr>
        <p:sp>
          <p:nvSpPr>
            <p:cNvPr id="5" name="Freeform 5">
              <a:extLst>
                <a:ext uri="{FF2B5EF4-FFF2-40B4-BE49-F238E27FC236}">
                  <a16:creationId xmlns:a16="http://schemas.microsoft.com/office/drawing/2014/main" id="{0F5C77A1-5349-8D6E-7D2E-3DB6DBC966CD}"/>
                </a:ext>
              </a:extLst>
            </p:cNvPr>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a:extLst>
                <a:ext uri="{FF2B5EF4-FFF2-40B4-BE49-F238E27FC236}">
                  <a16:creationId xmlns:a16="http://schemas.microsoft.com/office/drawing/2014/main" id="{91E169E2-6982-D431-5484-0FB923DEB649}"/>
                </a:ext>
              </a:extLst>
            </p:cNvPr>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6B173595-C29B-1B4B-4BB5-8E0A4814476A}"/>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F3C15986-1C1E-32AB-9DB9-7B489939AF3F}"/>
              </a:ext>
            </a:extLst>
          </p:cNvPr>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a:extLst>
              <a:ext uri="{FF2B5EF4-FFF2-40B4-BE49-F238E27FC236}">
                <a16:creationId xmlns:a16="http://schemas.microsoft.com/office/drawing/2014/main" id="{9FF8F898-C559-91C2-B167-6379C7479FC9}"/>
              </a:ext>
            </a:extLst>
          </p:cNvPr>
          <p:cNvGrpSpPr/>
          <p:nvPr/>
        </p:nvGrpSpPr>
        <p:grpSpPr>
          <a:xfrm>
            <a:off x="894223" y="277458"/>
            <a:ext cx="4009972" cy="751242"/>
            <a:chOff x="0" y="0"/>
            <a:chExt cx="5346629" cy="1001656"/>
          </a:xfrm>
        </p:grpSpPr>
        <p:sp>
          <p:nvSpPr>
            <p:cNvPr id="10" name="Freeform 10">
              <a:extLst>
                <a:ext uri="{FF2B5EF4-FFF2-40B4-BE49-F238E27FC236}">
                  <a16:creationId xmlns:a16="http://schemas.microsoft.com/office/drawing/2014/main" id="{AF585ED0-920E-3E6D-5196-1764F6DE51DD}"/>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a:extLst>
                <a:ext uri="{FF2B5EF4-FFF2-40B4-BE49-F238E27FC236}">
                  <a16:creationId xmlns:a16="http://schemas.microsoft.com/office/drawing/2014/main" id="{A022ECE3-9F7F-B31A-A08E-02C52B541B98}"/>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a:extLst>
              <a:ext uri="{FF2B5EF4-FFF2-40B4-BE49-F238E27FC236}">
                <a16:creationId xmlns:a16="http://schemas.microsoft.com/office/drawing/2014/main" id="{E164F90A-CBAC-30C1-972E-A8D805C88E61}"/>
              </a:ext>
            </a:extLst>
          </p:cNvPr>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SKENARIO 4</a:t>
            </a:r>
          </a:p>
        </p:txBody>
      </p:sp>
      <p:graphicFrame>
        <p:nvGraphicFramePr>
          <p:cNvPr id="28" name="Table 27">
            <a:extLst>
              <a:ext uri="{FF2B5EF4-FFF2-40B4-BE49-F238E27FC236}">
                <a16:creationId xmlns:a16="http://schemas.microsoft.com/office/drawing/2014/main" id="{9C838F2F-3A5E-8947-AD63-4B8A8F67B954}"/>
              </a:ext>
            </a:extLst>
          </p:cNvPr>
          <p:cNvGraphicFramePr>
            <a:graphicFrameLocks noGrp="1"/>
          </p:cNvGraphicFramePr>
          <p:nvPr>
            <p:extLst>
              <p:ext uri="{D42A27DB-BD31-4B8C-83A1-F6EECF244321}">
                <p14:modId xmlns:p14="http://schemas.microsoft.com/office/powerpoint/2010/main" val="4013284576"/>
              </p:ext>
            </p:extLst>
          </p:nvPr>
        </p:nvGraphicFramePr>
        <p:xfrm>
          <a:off x="7533383" y="3891998"/>
          <a:ext cx="7935217" cy="1399181"/>
        </p:xfrm>
        <a:graphic>
          <a:graphicData uri="http://schemas.openxmlformats.org/drawingml/2006/table">
            <a:tbl>
              <a:tblPr firstRow="1" bandRow="1">
                <a:tableStyleId>{5C22544A-7EE6-4342-B048-85BDC9FD1C3A}</a:tableStyleId>
              </a:tblPr>
              <a:tblGrid>
                <a:gridCol w="1587043">
                  <a:extLst>
                    <a:ext uri="{9D8B030D-6E8A-4147-A177-3AD203B41FA5}">
                      <a16:colId xmlns:a16="http://schemas.microsoft.com/office/drawing/2014/main" val="69360086"/>
                    </a:ext>
                  </a:extLst>
                </a:gridCol>
                <a:gridCol w="1666966">
                  <a:extLst>
                    <a:ext uri="{9D8B030D-6E8A-4147-A177-3AD203B41FA5}">
                      <a16:colId xmlns:a16="http://schemas.microsoft.com/office/drawing/2014/main" val="1989590806"/>
                    </a:ext>
                  </a:extLst>
                </a:gridCol>
                <a:gridCol w="1507122">
                  <a:extLst>
                    <a:ext uri="{9D8B030D-6E8A-4147-A177-3AD203B41FA5}">
                      <a16:colId xmlns:a16="http://schemas.microsoft.com/office/drawing/2014/main" val="404470090"/>
                    </a:ext>
                  </a:extLst>
                </a:gridCol>
                <a:gridCol w="1587043">
                  <a:extLst>
                    <a:ext uri="{9D8B030D-6E8A-4147-A177-3AD203B41FA5}">
                      <a16:colId xmlns:a16="http://schemas.microsoft.com/office/drawing/2014/main" val="3547177560"/>
                    </a:ext>
                  </a:extLst>
                </a:gridCol>
                <a:gridCol w="1587043">
                  <a:extLst>
                    <a:ext uri="{9D8B030D-6E8A-4147-A177-3AD203B41FA5}">
                      <a16:colId xmlns:a16="http://schemas.microsoft.com/office/drawing/2014/main" val="2101829432"/>
                    </a:ext>
                  </a:extLst>
                </a:gridCol>
              </a:tblGrid>
              <a:tr h="471026">
                <a:tc>
                  <a:txBody>
                    <a:bodyPr/>
                    <a:lstStyle/>
                    <a:p>
                      <a:r>
                        <a:rPr lang="en-US" sz="2400" dirty="0"/>
                        <a:t>Parameter C</a:t>
                      </a:r>
                    </a:p>
                  </a:txBody>
                  <a:tcPr/>
                </a:tc>
                <a:tc>
                  <a:txBody>
                    <a:bodyPr/>
                    <a:lstStyle/>
                    <a:p>
                      <a:r>
                        <a:rPr lang="en-US" sz="2400" dirty="0" err="1"/>
                        <a:t>Akurasi</a:t>
                      </a:r>
                      <a:endParaRPr lang="en-US" sz="2400" dirty="0"/>
                    </a:p>
                  </a:txBody>
                  <a:tcPr/>
                </a:tc>
                <a:tc>
                  <a:txBody>
                    <a:bodyPr/>
                    <a:lstStyle/>
                    <a:p>
                      <a:r>
                        <a:rPr lang="en-US" sz="2400" dirty="0"/>
                        <a:t>Precision</a:t>
                      </a:r>
                    </a:p>
                  </a:txBody>
                  <a:tcPr/>
                </a:tc>
                <a:tc>
                  <a:txBody>
                    <a:bodyPr/>
                    <a:lstStyle/>
                    <a:p>
                      <a:r>
                        <a:rPr lang="en-US" sz="2400" dirty="0"/>
                        <a:t>Recall</a:t>
                      </a:r>
                    </a:p>
                  </a:txBody>
                  <a:tcPr/>
                </a:tc>
                <a:tc>
                  <a:txBody>
                    <a:bodyPr/>
                    <a:lstStyle/>
                    <a:p>
                      <a:r>
                        <a:rPr lang="en-US" sz="2400" dirty="0"/>
                        <a:t>F1-Score</a:t>
                      </a:r>
                    </a:p>
                  </a:txBody>
                  <a:tcPr/>
                </a:tc>
                <a:extLst>
                  <a:ext uri="{0D108BD9-81ED-4DB2-BD59-A6C34878D82A}">
                    <a16:rowId xmlns:a16="http://schemas.microsoft.com/office/drawing/2014/main" val="2175069130"/>
                  </a:ext>
                </a:extLst>
              </a:tr>
              <a:tr h="576221">
                <a:tc>
                  <a:txBody>
                    <a:bodyPr/>
                    <a:lstStyle/>
                    <a:p>
                      <a:pPr algn="ctr"/>
                      <a:r>
                        <a:rPr lang="en-US" sz="2400" dirty="0"/>
                        <a:t>10</a:t>
                      </a:r>
                    </a:p>
                  </a:txBody>
                  <a:tcPr/>
                </a:tc>
                <a:tc>
                  <a:txBody>
                    <a:bodyPr/>
                    <a:lstStyle/>
                    <a:p>
                      <a:pPr algn="ctr"/>
                      <a:r>
                        <a:rPr lang="en-US" sz="2400" dirty="0"/>
                        <a:t>71.43%</a:t>
                      </a:r>
                    </a:p>
                  </a:txBody>
                  <a:tcPr/>
                </a:tc>
                <a:tc>
                  <a:txBody>
                    <a:bodyPr/>
                    <a:lstStyle/>
                    <a:p>
                      <a:pPr algn="ctr"/>
                      <a:r>
                        <a:rPr lang="en-US" sz="2400" dirty="0"/>
                        <a:t>0.73</a:t>
                      </a:r>
                    </a:p>
                  </a:txBody>
                  <a:tcPr/>
                </a:tc>
                <a:tc>
                  <a:txBody>
                    <a:bodyPr/>
                    <a:lstStyle/>
                    <a:p>
                      <a:pPr algn="ctr"/>
                      <a:r>
                        <a:rPr lang="en-US" sz="2400" dirty="0"/>
                        <a:t>0.71</a:t>
                      </a:r>
                    </a:p>
                  </a:txBody>
                  <a:tcPr/>
                </a:tc>
                <a:tc>
                  <a:txBody>
                    <a:bodyPr/>
                    <a:lstStyle/>
                    <a:p>
                      <a:pPr algn="ctr"/>
                      <a:r>
                        <a:rPr lang="en-US" sz="2400" dirty="0"/>
                        <a:t>0.71</a:t>
                      </a:r>
                    </a:p>
                  </a:txBody>
                  <a:tcPr/>
                </a:tc>
                <a:extLst>
                  <a:ext uri="{0D108BD9-81ED-4DB2-BD59-A6C34878D82A}">
                    <a16:rowId xmlns:a16="http://schemas.microsoft.com/office/drawing/2014/main" val="2246209045"/>
                  </a:ext>
                </a:extLst>
              </a:tr>
            </a:tbl>
          </a:graphicData>
        </a:graphic>
      </p:graphicFrame>
      <p:pic>
        <p:nvPicPr>
          <p:cNvPr id="14" name="Picture 13">
            <a:extLst>
              <a:ext uri="{FF2B5EF4-FFF2-40B4-BE49-F238E27FC236}">
                <a16:creationId xmlns:a16="http://schemas.microsoft.com/office/drawing/2014/main" id="{2B9AC90F-8CEF-147B-4AFB-4B39B11ACEF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7513" y="2567868"/>
            <a:ext cx="6862815" cy="5458819"/>
          </a:xfrm>
          <a:prstGeom prst="rect">
            <a:avLst/>
          </a:prstGeom>
        </p:spPr>
      </p:pic>
    </p:spTree>
    <p:extLst>
      <p:ext uri="{BB962C8B-B14F-4D97-AF65-F5344CB8AC3E}">
        <p14:creationId xmlns:p14="http://schemas.microsoft.com/office/powerpoint/2010/main" val="2308598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133519-F46A-D4AB-3E0C-BA6E7593F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50FD6C7-9C7F-68D9-32E1-A3DED1291DA1}"/>
              </a:ext>
            </a:extLst>
          </p:cNvPr>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29D42F4E-C39C-D47D-17E7-D3DB7249651A}"/>
              </a:ext>
            </a:extLst>
          </p:cNvPr>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56572B32-B4AA-A9BE-01E1-56BC17E7F674}"/>
              </a:ext>
            </a:extLst>
          </p:cNvPr>
          <p:cNvGrpSpPr/>
          <p:nvPr/>
        </p:nvGrpSpPr>
        <p:grpSpPr>
          <a:xfrm>
            <a:off x="844605" y="1849928"/>
            <a:ext cx="3757968" cy="47625"/>
            <a:chOff x="0" y="0"/>
            <a:chExt cx="989753" cy="12543"/>
          </a:xfrm>
        </p:grpSpPr>
        <p:sp>
          <p:nvSpPr>
            <p:cNvPr id="5" name="Freeform 5">
              <a:extLst>
                <a:ext uri="{FF2B5EF4-FFF2-40B4-BE49-F238E27FC236}">
                  <a16:creationId xmlns:a16="http://schemas.microsoft.com/office/drawing/2014/main" id="{2A6F0F4D-3F0D-8E6E-222E-0E131E62828C}"/>
                </a:ext>
              </a:extLst>
            </p:cNvPr>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a:extLst>
                <a:ext uri="{FF2B5EF4-FFF2-40B4-BE49-F238E27FC236}">
                  <a16:creationId xmlns:a16="http://schemas.microsoft.com/office/drawing/2014/main" id="{494C4F56-9ECF-CDA0-5AC1-8A741BA5CE02}"/>
                </a:ext>
              </a:extLst>
            </p:cNvPr>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D1684D93-EE12-C7F9-DF8B-FDE3D22057E8}"/>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3A6B2088-9BD8-AE51-BEF3-3032375D00FD}"/>
              </a:ext>
            </a:extLst>
          </p:cNvPr>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a:extLst>
              <a:ext uri="{FF2B5EF4-FFF2-40B4-BE49-F238E27FC236}">
                <a16:creationId xmlns:a16="http://schemas.microsoft.com/office/drawing/2014/main" id="{6E5E6412-309C-E7E5-DA05-BC246C60B131}"/>
              </a:ext>
            </a:extLst>
          </p:cNvPr>
          <p:cNvGrpSpPr/>
          <p:nvPr/>
        </p:nvGrpSpPr>
        <p:grpSpPr>
          <a:xfrm>
            <a:off x="894223" y="277458"/>
            <a:ext cx="4009972" cy="751242"/>
            <a:chOff x="0" y="0"/>
            <a:chExt cx="5346629" cy="1001656"/>
          </a:xfrm>
        </p:grpSpPr>
        <p:sp>
          <p:nvSpPr>
            <p:cNvPr id="10" name="Freeform 10">
              <a:extLst>
                <a:ext uri="{FF2B5EF4-FFF2-40B4-BE49-F238E27FC236}">
                  <a16:creationId xmlns:a16="http://schemas.microsoft.com/office/drawing/2014/main" id="{C3E98678-FCDF-A394-6352-13138F589341}"/>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a:extLst>
                <a:ext uri="{FF2B5EF4-FFF2-40B4-BE49-F238E27FC236}">
                  <a16:creationId xmlns:a16="http://schemas.microsoft.com/office/drawing/2014/main" id="{A7EF3EE2-A293-E127-8FEF-DA3928070C01}"/>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a:extLst>
              <a:ext uri="{FF2B5EF4-FFF2-40B4-BE49-F238E27FC236}">
                <a16:creationId xmlns:a16="http://schemas.microsoft.com/office/drawing/2014/main" id="{800C5CDA-1A97-8A3A-E11C-5102B2E6BDC0}"/>
              </a:ext>
            </a:extLst>
          </p:cNvPr>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SKENARIO 5</a:t>
            </a:r>
          </a:p>
        </p:txBody>
      </p:sp>
      <p:graphicFrame>
        <p:nvGraphicFramePr>
          <p:cNvPr id="28" name="Table 27">
            <a:extLst>
              <a:ext uri="{FF2B5EF4-FFF2-40B4-BE49-F238E27FC236}">
                <a16:creationId xmlns:a16="http://schemas.microsoft.com/office/drawing/2014/main" id="{5A9F5E1C-7718-74FA-5F3D-79087E433D0B}"/>
              </a:ext>
            </a:extLst>
          </p:cNvPr>
          <p:cNvGraphicFramePr>
            <a:graphicFrameLocks noGrp="1"/>
          </p:cNvGraphicFramePr>
          <p:nvPr>
            <p:extLst>
              <p:ext uri="{D42A27DB-BD31-4B8C-83A1-F6EECF244321}">
                <p14:modId xmlns:p14="http://schemas.microsoft.com/office/powerpoint/2010/main" val="2007448757"/>
              </p:ext>
            </p:extLst>
          </p:nvPr>
        </p:nvGraphicFramePr>
        <p:xfrm>
          <a:off x="7533383" y="3891998"/>
          <a:ext cx="7935217" cy="1399181"/>
        </p:xfrm>
        <a:graphic>
          <a:graphicData uri="http://schemas.openxmlformats.org/drawingml/2006/table">
            <a:tbl>
              <a:tblPr firstRow="1" bandRow="1">
                <a:tableStyleId>{5C22544A-7EE6-4342-B048-85BDC9FD1C3A}</a:tableStyleId>
              </a:tblPr>
              <a:tblGrid>
                <a:gridCol w="1587043">
                  <a:extLst>
                    <a:ext uri="{9D8B030D-6E8A-4147-A177-3AD203B41FA5}">
                      <a16:colId xmlns:a16="http://schemas.microsoft.com/office/drawing/2014/main" val="69360086"/>
                    </a:ext>
                  </a:extLst>
                </a:gridCol>
                <a:gridCol w="1666966">
                  <a:extLst>
                    <a:ext uri="{9D8B030D-6E8A-4147-A177-3AD203B41FA5}">
                      <a16:colId xmlns:a16="http://schemas.microsoft.com/office/drawing/2014/main" val="1989590806"/>
                    </a:ext>
                  </a:extLst>
                </a:gridCol>
                <a:gridCol w="1507122">
                  <a:extLst>
                    <a:ext uri="{9D8B030D-6E8A-4147-A177-3AD203B41FA5}">
                      <a16:colId xmlns:a16="http://schemas.microsoft.com/office/drawing/2014/main" val="404470090"/>
                    </a:ext>
                  </a:extLst>
                </a:gridCol>
                <a:gridCol w="1587043">
                  <a:extLst>
                    <a:ext uri="{9D8B030D-6E8A-4147-A177-3AD203B41FA5}">
                      <a16:colId xmlns:a16="http://schemas.microsoft.com/office/drawing/2014/main" val="3547177560"/>
                    </a:ext>
                  </a:extLst>
                </a:gridCol>
                <a:gridCol w="1587043">
                  <a:extLst>
                    <a:ext uri="{9D8B030D-6E8A-4147-A177-3AD203B41FA5}">
                      <a16:colId xmlns:a16="http://schemas.microsoft.com/office/drawing/2014/main" val="2101829432"/>
                    </a:ext>
                  </a:extLst>
                </a:gridCol>
              </a:tblGrid>
              <a:tr h="471026">
                <a:tc>
                  <a:txBody>
                    <a:bodyPr/>
                    <a:lstStyle/>
                    <a:p>
                      <a:r>
                        <a:rPr lang="en-US" sz="2400" dirty="0"/>
                        <a:t>Parameter C</a:t>
                      </a:r>
                    </a:p>
                  </a:txBody>
                  <a:tcPr/>
                </a:tc>
                <a:tc>
                  <a:txBody>
                    <a:bodyPr/>
                    <a:lstStyle/>
                    <a:p>
                      <a:r>
                        <a:rPr lang="en-US" sz="2400" dirty="0" err="1"/>
                        <a:t>Akurasi</a:t>
                      </a:r>
                      <a:endParaRPr lang="en-US" sz="2400" dirty="0"/>
                    </a:p>
                  </a:txBody>
                  <a:tcPr/>
                </a:tc>
                <a:tc>
                  <a:txBody>
                    <a:bodyPr/>
                    <a:lstStyle/>
                    <a:p>
                      <a:r>
                        <a:rPr lang="en-US" sz="2400" dirty="0"/>
                        <a:t>Precision</a:t>
                      </a:r>
                    </a:p>
                  </a:txBody>
                  <a:tcPr/>
                </a:tc>
                <a:tc>
                  <a:txBody>
                    <a:bodyPr/>
                    <a:lstStyle/>
                    <a:p>
                      <a:r>
                        <a:rPr lang="en-US" sz="2400" dirty="0"/>
                        <a:t>Recall</a:t>
                      </a:r>
                    </a:p>
                  </a:txBody>
                  <a:tcPr/>
                </a:tc>
                <a:tc>
                  <a:txBody>
                    <a:bodyPr/>
                    <a:lstStyle/>
                    <a:p>
                      <a:r>
                        <a:rPr lang="en-US" sz="2400" dirty="0"/>
                        <a:t>F1-Score</a:t>
                      </a:r>
                    </a:p>
                  </a:txBody>
                  <a:tcPr/>
                </a:tc>
                <a:extLst>
                  <a:ext uri="{0D108BD9-81ED-4DB2-BD59-A6C34878D82A}">
                    <a16:rowId xmlns:a16="http://schemas.microsoft.com/office/drawing/2014/main" val="2175069130"/>
                  </a:ext>
                </a:extLst>
              </a:tr>
              <a:tr h="576221">
                <a:tc>
                  <a:txBody>
                    <a:bodyPr/>
                    <a:lstStyle/>
                    <a:p>
                      <a:pPr algn="ctr"/>
                      <a:r>
                        <a:rPr lang="en-US" sz="2400" dirty="0"/>
                        <a:t>0.01</a:t>
                      </a:r>
                    </a:p>
                  </a:txBody>
                  <a:tcPr/>
                </a:tc>
                <a:tc>
                  <a:txBody>
                    <a:bodyPr/>
                    <a:lstStyle/>
                    <a:p>
                      <a:pPr algn="ctr"/>
                      <a:r>
                        <a:rPr lang="en-US" sz="2400" dirty="0"/>
                        <a:t>50.00%</a:t>
                      </a:r>
                    </a:p>
                  </a:txBody>
                  <a:tcPr/>
                </a:tc>
                <a:tc>
                  <a:txBody>
                    <a:bodyPr/>
                    <a:lstStyle/>
                    <a:p>
                      <a:pPr algn="ctr"/>
                      <a:r>
                        <a:rPr lang="en-US" sz="2400" dirty="0"/>
                        <a:t>0.25</a:t>
                      </a:r>
                    </a:p>
                  </a:txBody>
                  <a:tcPr/>
                </a:tc>
                <a:tc>
                  <a:txBody>
                    <a:bodyPr/>
                    <a:lstStyle/>
                    <a:p>
                      <a:pPr algn="ctr"/>
                      <a:r>
                        <a:rPr lang="en-US" sz="2400" dirty="0"/>
                        <a:t>0.50</a:t>
                      </a:r>
                    </a:p>
                  </a:txBody>
                  <a:tcPr/>
                </a:tc>
                <a:tc>
                  <a:txBody>
                    <a:bodyPr/>
                    <a:lstStyle/>
                    <a:p>
                      <a:pPr algn="ctr"/>
                      <a:r>
                        <a:rPr lang="en-US" sz="2400" dirty="0"/>
                        <a:t>0.33</a:t>
                      </a:r>
                    </a:p>
                  </a:txBody>
                  <a:tcPr/>
                </a:tc>
                <a:extLst>
                  <a:ext uri="{0D108BD9-81ED-4DB2-BD59-A6C34878D82A}">
                    <a16:rowId xmlns:a16="http://schemas.microsoft.com/office/drawing/2014/main" val="2246209045"/>
                  </a:ext>
                </a:extLst>
              </a:tr>
            </a:tbl>
          </a:graphicData>
        </a:graphic>
      </p:graphicFrame>
      <p:pic>
        <p:nvPicPr>
          <p:cNvPr id="15" name="Picture 14">
            <a:extLst>
              <a:ext uri="{FF2B5EF4-FFF2-40B4-BE49-F238E27FC236}">
                <a16:creationId xmlns:a16="http://schemas.microsoft.com/office/drawing/2014/main" id="{BEC191CB-68DE-9949-2423-49DFD20E076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5096" y="2631391"/>
            <a:ext cx="6996672" cy="5341690"/>
          </a:xfrm>
          <a:prstGeom prst="rect">
            <a:avLst/>
          </a:prstGeom>
        </p:spPr>
      </p:pic>
    </p:spTree>
    <p:extLst>
      <p:ext uri="{BB962C8B-B14F-4D97-AF65-F5344CB8AC3E}">
        <p14:creationId xmlns:p14="http://schemas.microsoft.com/office/powerpoint/2010/main" val="2109898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F31C3-F6CC-B8B3-D20F-AD81F1D520B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5452BC5-9EA0-B4A6-D9F5-06EE810C4780}"/>
              </a:ext>
            </a:extLst>
          </p:cNvPr>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42B10742-3F92-ABAB-B875-ECF3FFBE4C42}"/>
              </a:ext>
            </a:extLst>
          </p:cNvPr>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D7542884-2877-527F-0774-CE0E8AFF03C4}"/>
              </a:ext>
            </a:extLst>
          </p:cNvPr>
          <p:cNvGrpSpPr/>
          <p:nvPr/>
        </p:nvGrpSpPr>
        <p:grpSpPr>
          <a:xfrm>
            <a:off x="844605" y="1849928"/>
            <a:ext cx="3757968" cy="47625"/>
            <a:chOff x="0" y="0"/>
            <a:chExt cx="989753" cy="12543"/>
          </a:xfrm>
        </p:grpSpPr>
        <p:sp>
          <p:nvSpPr>
            <p:cNvPr id="5" name="Freeform 5">
              <a:extLst>
                <a:ext uri="{FF2B5EF4-FFF2-40B4-BE49-F238E27FC236}">
                  <a16:creationId xmlns:a16="http://schemas.microsoft.com/office/drawing/2014/main" id="{51A862F5-9F52-422C-6CEC-26E05403CA16}"/>
                </a:ext>
              </a:extLst>
            </p:cNvPr>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a:extLst>
                <a:ext uri="{FF2B5EF4-FFF2-40B4-BE49-F238E27FC236}">
                  <a16:creationId xmlns:a16="http://schemas.microsoft.com/office/drawing/2014/main" id="{A0553C34-3E3F-ED90-2E53-6EBD57768FB6}"/>
                </a:ext>
              </a:extLst>
            </p:cNvPr>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3E3C7B9D-68D2-8F34-C4C8-82192CB52189}"/>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3E609F13-435E-F76F-2C60-897B08F45592}"/>
              </a:ext>
            </a:extLst>
          </p:cNvPr>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a:extLst>
              <a:ext uri="{FF2B5EF4-FFF2-40B4-BE49-F238E27FC236}">
                <a16:creationId xmlns:a16="http://schemas.microsoft.com/office/drawing/2014/main" id="{06F55366-679E-04B8-6137-890A9DDCD397}"/>
              </a:ext>
            </a:extLst>
          </p:cNvPr>
          <p:cNvGrpSpPr/>
          <p:nvPr/>
        </p:nvGrpSpPr>
        <p:grpSpPr>
          <a:xfrm>
            <a:off x="894223" y="277458"/>
            <a:ext cx="4009972" cy="751242"/>
            <a:chOff x="0" y="0"/>
            <a:chExt cx="5346629" cy="1001656"/>
          </a:xfrm>
        </p:grpSpPr>
        <p:sp>
          <p:nvSpPr>
            <p:cNvPr id="10" name="Freeform 10">
              <a:extLst>
                <a:ext uri="{FF2B5EF4-FFF2-40B4-BE49-F238E27FC236}">
                  <a16:creationId xmlns:a16="http://schemas.microsoft.com/office/drawing/2014/main" id="{35652AA4-E6A1-2BC0-0A4F-F03A9E5FC5D0}"/>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a:extLst>
                <a:ext uri="{FF2B5EF4-FFF2-40B4-BE49-F238E27FC236}">
                  <a16:creationId xmlns:a16="http://schemas.microsoft.com/office/drawing/2014/main" id="{38549C36-C616-19A2-7E68-0787EF8311A3}"/>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a:extLst>
              <a:ext uri="{FF2B5EF4-FFF2-40B4-BE49-F238E27FC236}">
                <a16:creationId xmlns:a16="http://schemas.microsoft.com/office/drawing/2014/main" id="{7B946711-D3D9-2AC7-91DF-E5BE7A9254BC}"/>
              </a:ext>
            </a:extLst>
          </p:cNvPr>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SKENARIO 6</a:t>
            </a:r>
          </a:p>
        </p:txBody>
      </p:sp>
      <p:graphicFrame>
        <p:nvGraphicFramePr>
          <p:cNvPr id="28" name="Table 27">
            <a:extLst>
              <a:ext uri="{FF2B5EF4-FFF2-40B4-BE49-F238E27FC236}">
                <a16:creationId xmlns:a16="http://schemas.microsoft.com/office/drawing/2014/main" id="{1EE583DE-8299-A746-5930-1D26EA6CD396}"/>
              </a:ext>
            </a:extLst>
          </p:cNvPr>
          <p:cNvGraphicFramePr>
            <a:graphicFrameLocks noGrp="1"/>
          </p:cNvGraphicFramePr>
          <p:nvPr>
            <p:extLst>
              <p:ext uri="{D42A27DB-BD31-4B8C-83A1-F6EECF244321}">
                <p14:modId xmlns:p14="http://schemas.microsoft.com/office/powerpoint/2010/main" val="2680187576"/>
              </p:ext>
            </p:extLst>
          </p:nvPr>
        </p:nvGraphicFramePr>
        <p:xfrm>
          <a:off x="7533383" y="3891998"/>
          <a:ext cx="7935217" cy="1399181"/>
        </p:xfrm>
        <a:graphic>
          <a:graphicData uri="http://schemas.openxmlformats.org/drawingml/2006/table">
            <a:tbl>
              <a:tblPr firstRow="1" bandRow="1">
                <a:tableStyleId>{5C22544A-7EE6-4342-B048-85BDC9FD1C3A}</a:tableStyleId>
              </a:tblPr>
              <a:tblGrid>
                <a:gridCol w="1587043">
                  <a:extLst>
                    <a:ext uri="{9D8B030D-6E8A-4147-A177-3AD203B41FA5}">
                      <a16:colId xmlns:a16="http://schemas.microsoft.com/office/drawing/2014/main" val="69360086"/>
                    </a:ext>
                  </a:extLst>
                </a:gridCol>
                <a:gridCol w="1666966">
                  <a:extLst>
                    <a:ext uri="{9D8B030D-6E8A-4147-A177-3AD203B41FA5}">
                      <a16:colId xmlns:a16="http://schemas.microsoft.com/office/drawing/2014/main" val="1989590806"/>
                    </a:ext>
                  </a:extLst>
                </a:gridCol>
                <a:gridCol w="1507122">
                  <a:extLst>
                    <a:ext uri="{9D8B030D-6E8A-4147-A177-3AD203B41FA5}">
                      <a16:colId xmlns:a16="http://schemas.microsoft.com/office/drawing/2014/main" val="404470090"/>
                    </a:ext>
                  </a:extLst>
                </a:gridCol>
                <a:gridCol w="1587043">
                  <a:extLst>
                    <a:ext uri="{9D8B030D-6E8A-4147-A177-3AD203B41FA5}">
                      <a16:colId xmlns:a16="http://schemas.microsoft.com/office/drawing/2014/main" val="3547177560"/>
                    </a:ext>
                  </a:extLst>
                </a:gridCol>
                <a:gridCol w="1587043">
                  <a:extLst>
                    <a:ext uri="{9D8B030D-6E8A-4147-A177-3AD203B41FA5}">
                      <a16:colId xmlns:a16="http://schemas.microsoft.com/office/drawing/2014/main" val="2101829432"/>
                    </a:ext>
                  </a:extLst>
                </a:gridCol>
              </a:tblGrid>
              <a:tr h="471026">
                <a:tc>
                  <a:txBody>
                    <a:bodyPr/>
                    <a:lstStyle/>
                    <a:p>
                      <a:r>
                        <a:rPr lang="en-US" sz="2400" dirty="0"/>
                        <a:t>Parameter C</a:t>
                      </a:r>
                    </a:p>
                  </a:txBody>
                  <a:tcPr/>
                </a:tc>
                <a:tc>
                  <a:txBody>
                    <a:bodyPr/>
                    <a:lstStyle/>
                    <a:p>
                      <a:r>
                        <a:rPr lang="en-US" sz="2400" dirty="0" err="1"/>
                        <a:t>Akurasi</a:t>
                      </a:r>
                      <a:endParaRPr lang="en-US" sz="2400" dirty="0"/>
                    </a:p>
                  </a:txBody>
                  <a:tcPr/>
                </a:tc>
                <a:tc>
                  <a:txBody>
                    <a:bodyPr/>
                    <a:lstStyle/>
                    <a:p>
                      <a:r>
                        <a:rPr lang="en-US" sz="2400" dirty="0"/>
                        <a:t>Precision</a:t>
                      </a:r>
                    </a:p>
                  </a:txBody>
                  <a:tcPr/>
                </a:tc>
                <a:tc>
                  <a:txBody>
                    <a:bodyPr/>
                    <a:lstStyle/>
                    <a:p>
                      <a:r>
                        <a:rPr lang="en-US" sz="2400" dirty="0"/>
                        <a:t>Recall</a:t>
                      </a:r>
                    </a:p>
                  </a:txBody>
                  <a:tcPr/>
                </a:tc>
                <a:tc>
                  <a:txBody>
                    <a:bodyPr/>
                    <a:lstStyle/>
                    <a:p>
                      <a:r>
                        <a:rPr lang="en-US" sz="2400" dirty="0"/>
                        <a:t>F1-Score</a:t>
                      </a:r>
                    </a:p>
                  </a:txBody>
                  <a:tcPr/>
                </a:tc>
                <a:extLst>
                  <a:ext uri="{0D108BD9-81ED-4DB2-BD59-A6C34878D82A}">
                    <a16:rowId xmlns:a16="http://schemas.microsoft.com/office/drawing/2014/main" val="2175069130"/>
                  </a:ext>
                </a:extLst>
              </a:tr>
              <a:tr h="576221">
                <a:tc>
                  <a:txBody>
                    <a:bodyPr/>
                    <a:lstStyle/>
                    <a:p>
                      <a:pPr algn="ctr"/>
                      <a:r>
                        <a:rPr lang="en-US" sz="2400" dirty="0"/>
                        <a:t>0.1</a:t>
                      </a:r>
                    </a:p>
                  </a:txBody>
                  <a:tcPr/>
                </a:tc>
                <a:tc>
                  <a:txBody>
                    <a:bodyPr/>
                    <a:lstStyle/>
                    <a:p>
                      <a:pPr algn="ctr"/>
                      <a:r>
                        <a:rPr lang="en-US" sz="2400" dirty="0"/>
                        <a:t>50.00%</a:t>
                      </a:r>
                    </a:p>
                  </a:txBody>
                  <a:tcPr/>
                </a:tc>
                <a:tc>
                  <a:txBody>
                    <a:bodyPr/>
                    <a:lstStyle/>
                    <a:p>
                      <a:pPr algn="ctr"/>
                      <a:r>
                        <a:rPr lang="en-US" sz="2400" dirty="0"/>
                        <a:t>0.25</a:t>
                      </a:r>
                    </a:p>
                  </a:txBody>
                  <a:tcPr/>
                </a:tc>
                <a:tc>
                  <a:txBody>
                    <a:bodyPr/>
                    <a:lstStyle/>
                    <a:p>
                      <a:pPr algn="ctr"/>
                      <a:r>
                        <a:rPr lang="en-US" sz="2400" dirty="0"/>
                        <a:t>0.50</a:t>
                      </a:r>
                    </a:p>
                  </a:txBody>
                  <a:tcPr/>
                </a:tc>
                <a:tc>
                  <a:txBody>
                    <a:bodyPr/>
                    <a:lstStyle/>
                    <a:p>
                      <a:pPr algn="ctr"/>
                      <a:r>
                        <a:rPr lang="en-US" sz="2400" dirty="0"/>
                        <a:t>0.33</a:t>
                      </a:r>
                    </a:p>
                  </a:txBody>
                  <a:tcPr/>
                </a:tc>
                <a:extLst>
                  <a:ext uri="{0D108BD9-81ED-4DB2-BD59-A6C34878D82A}">
                    <a16:rowId xmlns:a16="http://schemas.microsoft.com/office/drawing/2014/main" val="2246209045"/>
                  </a:ext>
                </a:extLst>
              </a:tr>
            </a:tbl>
          </a:graphicData>
        </a:graphic>
      </p:graphicFrame>
      <p:pic>
        <p:nvPicPr>
          <p:cNvPr id="14" name="Picture 13">
            <a:extLst>
              <a:ext uri="{FF2B5EF4-FFF2-40B4-BE49-F238E27FC236}">
                <a16:creationId xmlns:a16="http://schemas.microsoft.com/office/drawing/2014/main" id="{8303ECBD-EC7D-3FB8-9ADC-3C26848AFF8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2695" y="2726160"/>
            <a:ext cx="6944677" cy="5312939"/>
          </a:xfrm>
          <a:prstGeom prst="rect">
            <a:avLst/>
          </a:prstGeom>
        </p:spPr>
      </p:pic>
    </p:spTree>
    <p:extLst>
      <p:ext uri="{BB962C8B-B14F-4D97-AF65-F5344CB8AC3E}">
        <p14:creationId xmlns:p14="http://schemas.microsoft.com/office/powerpoint/2010/main" val="12814569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6627D5-D9D4-F0A8-D687-E09427CADA9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599DE1A9-A3F3-1BE7-2A96-70FA53C26EAE}"/>
              </a:ext>
            </a:extLst>
          </p:cNvPr>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5A6991A5-33CC-7A81-A8EF-BC62331F2DF9}"/>
              </a:ext>
            </a:extLst>
          </p:cNvPr>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54ABD813-99C3-2B72-0C67-AC8F98215B0D}"/>
              </a:ext>
            </a:extLst>
          </p:cNvPr>
          <p:cNvGrpSpPr/>
          <p:nvPr/>
        </p:nvGrpSpPr>
        <p:grpSpPr>
          <a:xfrm>
            <a:off x="844605" y="1849928"/>
            <a:ext cx="3757968" cy="47625"/>
            <a:chOff x="0" y="0"/>
            <a:chExt cx="989753" cy="12543"/>
          </a:xfrm>
        </p:grpSpPr>
        <p:sp>
          <p:nvSpPr>
            <p:cNvPr id="5" name="Freeform 5">
              <a:extLst>
                <a:ext uri="{FF2B5EF4-FFF2-40B4-BE49-F238E27FC236}">
                  <a16:creationId xmlns:a16="http://schemas.microsoft.com/office/drawing/2014/main" id="{4517004D-E18E-D519-92EE-D137C83FAC61}"/>
                </a:ext>
              </a:extLst>
            </p:cNvPr>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a:extLst>
                <a:ext uri="{FF2B5EF4-FFF2-40B4-BE49-F238E27FC236}">
                  <a16:creationId xmlns:a16="http://schemas.microsoft.com/office/drawing/2014/main" id="{16152397-B386-F617-9E19-C5E4941C8F56}"/>
                </a:ext>
              </a:extLst>
            </p:cNvPr>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D296D5BA-3077-B56E-DF5E-A6CF276C5D10}"/>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0744B847-309E-0374-8C0F-2776EB9A292F}"/>
              </a:ext>
            </a:extLst>
          </p:cNvPr>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a:extLst>
              <a:ext uri="{FF2B5EF4-FFF2-40B4-BE49-F238E27FC236}">
                <a16:creationId xmlns:a16="http://schemas.microsoft.com/office/drawing/2014/main" id="{C6C59A3F-D752-E7B8-D597-23F9AF71E792}"/>
              </a:ext>
            </a:extLst>
          </p:cNvPr>
          <p:cNvGrpSpPr/>
          <p:nvPr/>
        </p:nvGrpSpPr>
        <p:grpSpPr>
          <a:xfrm>
            <a:off x="894223" y="277458"/>
            <a:ext cx="4009972" cy="751242"/>
            <a:chOff x="0" y="0"/>
            <a:chExt cx="5346629" cy="1001656"/>
          </a:xfrm>
        </p:grpSpPr>
        <p:sp>
          <p:nvSpPr>
            <p:cNvPr id="10" name="Freeform 10">
              <a:extLst>
                <a:ext uri="{FF2B5EF4-FFF2-40B4-BE49-F238E27FC236}">
                  <a16:creationId xmlns:a16="http://schemas.microsoft.com/office/drawing/2014/main" id="{DC559F8D-40B5-F4B3-11F1-DB8E0B09019A}"/>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a:extLst>
                <a:ext uri="{FF2B5EF4-FFF2-40B4-BE49-F238E27FC236}">
                  <a16:creationId xmlns:a16="http://schemas.microsoft.com/office/drawing/2014/main" id="{F47A63D3-65ED-C6C9-6CDC-F109A798D584}"/>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a:extLst>
              <a:ext uri="{FF2B5EF4-FFF2-40B4-BE49-F238E27FC236}">
                <a16:creationId xmlns:a16="http://schemas.microsoft.com/office/drawing/2014/main" id="{661A5B11-DD05-4E0B-242A-43C5A10D56C2}"/>
              </a:ext>
            </a:extLst>
          </p:cNvPr>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SKENARIO 7</a:t>
            </a:r>
          </a:p>
        </p:txBody>
      </p:sp>
      <p:graphicFrame>
        <p:nvGraphicFramePr>
          <p:cNvPr id="28" name="Table 27">
            <a:extLst>
              <a:ext uri="{FF2B5EF4-FFF2-40B4-BE49-F238E27FC236}">
                <a16:creationId xmlns:a16="http://schemas.microsoft.com/office/drawing/2014/main" id="{F0EBB71F-A8A2-C659-01BF-602F920F8AFE}"/>
              </a:ext>
            </a:extLst>
          </p:cNvPr>
          <p:cNvGraphicFramePr>
            <a:graphicFrameLocks noGrp="1"/>
          </p:cNvGraphicFramePr>
          <p:nvPr>
            <p:extLst>
              <p:ext uri="{D42A27DB-BD31-4B8C-83A1-F6EECF244321}">
                <p14:modId xmlns:p14="http://schemas.microsoft.com/office/powerpoint/2010/main" val="3859795101"/>
              </p:ext>
            </p:extLst>
          </p:nvPr>
        </p:nvGraphicFramePr>
        <p:xfrm>
          <a:off x="7533383" y="3891998"/>
          <a:ext cx="7935217" cy="1399181"/>
        </p:xfrm>
        <a:graphic>
          <a:graphicData uri="http://schemas.openxmlformats.org/drawingml/2006/table">
            <a:tbl>
              <a:tblPr firstRow="1" bandRow="1">
                <a:tableStyleId>{5C22544A-7EE6-4342-B048-85BDC9FD1C3A}</a:tableStyleId>
              </a:tblPr>
              <a:tblGrid>
                <a:gridCol w="1587043">
                  <a:extLst>
                    <a:ext uri="{9D8B030D-6E8A-4147-A177-3AD203B41FA5}">
                      <a16:colId xmlns:a16="http://schemas.microsoft.com/office/drawing/2014/main" val="69360086"/>
                    </a:ext>
                  </a:extLst>
                </a:gridCol>
                <a:gridCol w="1666966">
                  <a:extLst>
                    <a:ext uri="{9D8B030D-6E8A-4147-A177-3AD203B41FA5}">
                      <a16:colId xmlns:a16="http://schemas.microsoft.com/office/drawing/2014/main" val="1989590806"/>
                    </a:ext>
                  </a:extLst>
                </a:gridCol>
                <a:gridCol w="1507122">
                  <a:extLst>
                    <a:ext uri="{9D8B030D-6E8A-4147-A177-3AD203B41FA5}">
                      <a16:colId xmlns:a16="http://schemas.microsoft.com/office/drawing/2014/main" val="404470090"/>
                    </a:ext>
                  </a:extLst>
                </a:gridCol>
                <a:gridCol w="1587043">
                  <a:extLst>
                    <a:ext uri="{9D8B030D-6E8A-4147-A177-3AD203B41FA5}">
                      <a16:colId xmlns:a16="http://schemas.microsoft.com/office/drawing/2014/main" val="3547177560"/>
                    </a:ext>
                  </a:extLst>
                </a:gridCol>
                <a:gridCol w="1587043">
                  <a:extLst>
                    <a:ext uri="{9D8B030D-6E8A-4147-A177-3AD203B41FA5}">
                      <a16:colId xmlns:a16="http://schemas.microsoft.com/office/drawing/2014/main" val="2101829432"/>
                    </a:ext>
                  </a:extLst>
                </a:gridCol>
              </a:tblGrid>
              <a:tr h="471026">
                <a:tc>
                  <a:txBody>
                    <a:bodyPr/>
                    <a:lstStyle/>
                    <a:p>
                      <a:r>
                        <a:rPr lang="en-US" sz="2400" dirty="0"/>
                        <a:t>Parameter C</a:t>
                      </a:r>
                    </a:p>
                  </a:txBody>
                  <a:tcPr/>
                </a:tc>
                <a:tc>
                  <a:txBody>
                    <a:bodyPr/>
                    <a:lstStyle/>
                    <a:p>
                      <a:r>
                        <a:rPr lang="en-US" sz="2400" dirty="0" err="1"/>
                        <a:t>Akurasi</a:t>
                      </a:r>
                      <a:endParaRPr lang="en-US" sz="2400" dirty="0"/>
                    </a:p>
                  </a:txBody>
                  <a:tcPr/>
                </a:tc>
                <a:tc>
                  <a:txBody>
                    <a:bodyPr/>
                    <a:lstStyle/>
                    <a:p>
                      <a:r>
                        <a:rPr lang="en-US" sz="2400" dirty="0"/>
                        <a:t>Precision</a:t>
                      </a:r>
                    </a:p>
                  </a:txBody>
                  <a:tcPr/>
                </a:tc>
                <a:tc>
                  <a:txBody>
                    <a:bodyPr/>
                    <a:lstStyle/>
                    <a:p>
                      <a:r>
                        <a:rPr lang="en-US" sz="2400" dirty="0"/>
                        <a:t>Recall</a:t>
                      </a:r>
                    </a:p>
                  </a:txBody>
                  <a:tcPr/>
                </a:tc>
                <a:tc>
                  <a:txBody>
                    <a:bodyPr/>
                    <a:lstStyle/>
                    <a:p>
                      <a:r>
                        <a:rPr lang="en-US" sz="2400" dirty="0"/>
                        <a:t>F1-Score</a:t>
                      </a:r>
                    </a:p>
                  </a:txBody>
                  <a:tcPr/>
                </a:tc>
                <a:extLst>
                  <a:ext uri="{0D108BD9-81ED-4DB2-BD59-A6C34878D82A}">
                    <a16:rowId xmlns:a16="http://schemas.microsoft.com/office/drawing/2014/main" val="2175069130"/>
                  </a:ext>
                </a:extLst>
              </a:tr>
              <a:tr h="576221">
                <a:tc>
                  <a:txBody>
                    <a:bodyPr/>
                    <a:lstStyle/>
                    <a:p>
                      <a:pPr algn="ctr"/>
                      <a:r>
                        <a:rPr lang="en-US" sz="2400" dirty="0"/>
                        <a:t>1</a:t>
                      </a:r>
                    </a:p>
                  </a:txBody>
                  <a:tcPr/>
                </a:tc>
                <a:tc>
                  <a:txBody>
                    <a:bodyPr/>
                    <a:lstStyle/>
                    <a:p>
                      <a:pPr algn="ctr"/>
                      <a:r>
                        <a:rPr lang="en-US" sz="2400" dirty="0"/>
                        <a:t>50.00%</a:t>
                      </a:r>
                    </a:p>
                  </a:txBody>
                  <a:tcPr/>
                </a:tc>
                <a:tc>
                  <a:txBody>
                    <a:bodyPr/>
                    <a:lstStyle/>
                    <a:p>
                      <a:pPr algn="ctr"/>
                      <a:r>
                        <a:rPr lang="en-US" sz="2400" dirty="0"/>
                        <a:t>0.25</a:t>
                      </a:r>
                    </a:p>
                  </a:txBody>
                  <a:tcPr/>
                </a:tc>
                <a:tc>
                  <a:txBody>
                    <a:bodyPr/>
                    <a:lstStyle/>
                    <a:p>
                      <a:pPr algn="ctr"/>
                      <a:r>
                        <a:rPr lang="en-US" sz="2400" dirty="0"/>
                        <a:t>0.50</a:t>
                      </a:r>
                    </a:p>
                  </a:txBody>
                  <a:tcPr/>
                </a:tc>
                <a:tc>
                  <a:txBody>
                    <a:bodyPr/>
                    <a:lstStyle/>
                    <a:p>
                      <a:pPr algn="ctr"/>
                      <a:r>
                        <a:rPr lang="en-US" sz="2400" dirty="0"/>
                        <a:t>0.33</a:t>
                      </a:r>
                    </a:p>
                  </a:txBody>
                  <a:tcPr/>
                </a:tc>
                <a:extLst>
                  <a:ext uri="{0D108BD9-81ED-4DB2-BD59-A6C34878D82A}">
                    <a16:rowId xmlns:a16="http://schemas.microsoft.com/office/drawing/2014/main" val="2246209045"/>
                  </a:ext>
                </a:extLst>
              </a:tr>
            </a:tbl>
          </a:graphicData>
        </a:graphic>
      </p:graphicFrame>
      <p:pic>
        <p:nvPicPr>
          <p:cNvPr id="15" name="Picture 14">
            <a:extLst>
              <a:ext uri="{FF2B5EF4-FFF2-40B4-BE49-F238E27FC236}">
                <a16:creationId xmlns:a16="http://schemas.microsoft.com/office/drawing/2014/main" id="{1B79EFC4-3501-DB93-B627-2EA84F71670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0834" y="2487003"/>
            <a:ext cx="6943714" cy="5312993"/>
          </a:xfrm>
          <a:prstGeom prst="rect">
            <a:avLst/>
          </a:prstGeom>
        </p:spPr>
      </p:pic>
    </p:spTree>
    <p:extLst>
      <p:ext uri="{BB962C8B-B14F-4D97-AF65-F5344CB8AC3E}">
        <p14:creationId xmlns:p14="http://schemas.microsoft.com/office/powerpoint/2010/main" val="2557190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1228" y="-147724"/>
            <a:ext cx="19619683" cy="10386170"/>
          </a:xfrm>
          <a:custGeom>
            <a:avLst/>
            <a:gdLst/>
            <a:ahLst/>
            <a:cxnLst/>
            <a:rect l="l" t="t" r="r" b="b"/>
            <a:pathLst>
              <a:path w="19619683" h="10386170">
                <a:moveTo>
                  <a:pt x="0" y="0"/>
                </a:moveTo>
                <a:lnTo>
                  <a:pt x="19619684" y="0"/>
                </a:lnTo>
                <a:lnTo>
                  <a:pt x="19619684" y="10386170"/>
                </a:lnTo>
                <a:lnTo>
                  <a:pt x="0" y="10386170"/>
                </a:lnTo>
                <a:lnTo>
                  <a:pt x="0" y="0"/>
                </a:lnTo>
                <a:close/>
              </a:path>
            </a:pathLst>
          </a:custGeom>
          <a:blipFill>
            <a:blip r:embed="rId2"/>
            <a:stretch>
              <a:fillRect/>
            </a:stretch>
          </a:blipFill>
        </p:spPr>
      </p:sp>
      <p:grpSp>
        <p:nvGrpSpPr>
          <p:cNvPr id="3" name="Group 3"/>
          <p:cNvGrpSpPr/>
          <p:nvPr/>
        </p:nvGrpSpPr>
        <p:grpSpPr>
          <a:xfrm>
            <a:off x="-2995153" y="0"/>
            <a:ext cx="22978099" cy="10287000"/>
            <a:chOff x="0" y="0"/>
            <a:chExt cx="6051845" cy="2709333"/>
          </a:xfrm>
        </p:grpSpPr>
        <p:sp>
          <p:nvSpPr>
            <p:cNvPr id="4" name="Freeform 4"/>
            <p:cNvSpPr/>
            <p:nvPr/>
          </p:nvSpPr>
          <p:spPr>
            <a:xfrm>
              <a:off x="0" y="0"/>
              <a:ext cx="6051845" cy="2709333"/>
            </a:xfrm>
            <a:custGeom>
              <a:avLst/>
              <a:gdLst/>
              <a:ahLst/>
              <a:cxnLst/>
              <a:rect l="l" t="t" r="r" b="b"/>
              <a:pathLst>
                <a:path w="6051845" h="2709333">
                  <a:moveTo>
                    <a:pt x="0" y="0"/>
                  </a:moveTo>
                  <a:lnTo>
                    <a:pt x="6051845" y="0"/>
                  </a:lnTo>
                  <a:lnTo>
                    <a:pt x="6051845" y="2709333"/>
                  </a:lnTo>
                  <a:lnTo>
                    <a:pt x="0" y="2709333"/>
                  </a:lnTo>
                  <a:close/>
                </a:path>
              </a:pathLst>
            </a:custGeom>
            <a:solidFill>
              <a:srgbClr val="CB3D3D">
                <a:alpha val="67843"/>
              </a:srgbClr>
            </a:solidFill>
          </p:spPr>
        </p:sp>
        <p:sp>
          <p:nvSpPr>
            <p:cNvPr id="5" name="TextBox 5"/>
            <p:cNvSpPr txBox="1"/>
            <p:nvPr/>
          </p:nvSpPr>
          <p:spPr>
            <a:xfrm>
              <a:off x="0" y="-38100"/>
              <a:ext cx="6051845" cy="274743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flipV="1">
            <a:off x="-557914" y="9750382"/>
            <a:ext cx="2904274" cy="2904274"/>
          </a:xfrm>
          <a:custGeom>
            <a:avLst/>
            <a:gdLst/>
            <a:ahLst/>
            <a:cxnLst/>
            <a:rect l="l" t="t" r="r" b="b"/>
            <a:pathLst>
              <a:path w="2904274" h="2904274">
                <a:moveTo>
                  <a:pt x="0" y="2904274"/>
                </a:moveTo>
                <a:lnTo>
                  <a:pt x="2904274" y="2904274"/>
                </a:lnTo>
                <a:lnTo>
                  <a:pt x="2904274" y="0"/>
                </a:lnTo>
                <a:lnTo>
                  <a:pt x="0" y="0"/>
                </a:lnTo>
                <a:lnTo>
                  <a:pt x="0" y="2904274"/>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grpSp>
        <p:nvGrpSpPr>
          <p:cNvPr id="7" name="Group 7"/>
          <p:cNvGrpSpPr/>
          <p:nvPr/>
        </p:nvGrpSpPr>
        <p:grpSpPr>
          <a:xfrm>
            <a:off x="894223" y="277458"/>
            <a:ext cx="4009972" cy="751242"/>
            <a:chOff x="0" y="0"/>
            <a:chExt cx="5346629" cy="1001656"/>
          </a:xfrm>
        </p:grpSpPr>
        <p:sp>
          <p:nvSpPr>
            <p:cNvPr id="8" name="Freeform 8"/>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5"/>
              <a:stretch>
                <a:fillRect/>
              </a:stretch>
            </a:blipFill>
          </p:spPr>
        </p:sp>
        <p:sp>
          <p:nvSpPr>
            <p:cNvPr id="9" name="TextBox 9"/>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FFFFFF"/>
                  </a:solidFill>
                  <a:latin typeface="Open Sans"/>
                  <a:ea typeface="Open Sans"/>
                  <a:cs typeface="Open Sans"/>
                  <a:sym typeface="Open Sans"/>
                </a:rPr>
                <a:t>Universitas Trunojoyo</a:t>
              </a:r>
            </a:p>
            <a:p>
              <a:pPr algn="just">
                <a:lnSpc>
                  <a:spcPts val="2546"/>
                </a:lnSpc>
              </a:pPr>
              <a:r>
                <a:rPr lang="en-US" sz="2253">
                  <a:solidFill>
                    <a:srgbClr val="FFFFFF"/>
                  </a:solidFill>
                  <a:latin typeface="Open Sans"/>
                  <a:ea typeface="Open Sans"/>
                  <a:cs typeface="Open Sans"/>
                  <a:sym typeface="Open Sans"/>
                </a:rPr>
                <a:t>Madura</a:t>
              </a:r>
            </a:p>
          </p:txBody>
        </p:sp>
      </p:grpSp>
      <p:sp>
        <p:nvSpPr>
          <p:cNvPr id="10" name="Freeform 10"/>
          <p:cNvSpPr/>
          <p:nvPr/>
        </p:nvSpPr>
        <p:spPr>
          <a:xfrm>
            <a:off x="11143279" y="9750382"/>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a:off x="15759412" y="-1287117"/>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TextBox 12"/>
          <p:cNvSpPr txBox="1"/>
          <p:nvPr/>
        </p:nvSpPr>
        <p:spPr>
          <a:xfrm>
            <a:off x="4509581" y="4138164"/>
            <a:ext cx="8898066" cy="1186433"/>
          </a:xfrm>
          <a:prstGeom prst="rect">
            <a:avLst/>
          </a:prstGeom>
        </p:spPr>
        <p:txBody>
          <a:bodyPr lIns="0" tIns="0" rIns="0" bIns="0" rtlCol="0" anchor="t">
            <a:spAutoFit/>
          </a:bodyPr>
          <a:lstStyle/>
          <a:p>
            <a:pPr algn="ctr">
              <a:lnSpc>
                <a:spcPts val="9152"/>
              </a:lnSpc>
            </a:pPr>
            <a:r>
              <a:rPr lang="en-US" sz="8099" b="1">
                <a:solidFill>
                  <a:srgbClr val="FFFFFF"/>
                </a:solidFill>
                <a:latin typeface="Decalotype Bold"/>
                <a:ea typeface="Decalotype Bold"/>
                <a:cs typeface="Decalotype Bold"/>
                <a:sym typeface="Decalotype Bold"/>
              </a:rPr>
              <a:t>01. PENDAHULUAN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AB5599-FA6C-73E9-00D1-2B49B5E5392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E62401D-E25A-591A-D5F1-FB9F668B8F1C}"/>
              </a:ext>
            </a:extLst>
          </p:cNvPr>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0620ED29-7A27-450A-50B0-955482D89192}"/>
              </a:ext>
            </a:extLst>
          </p:cNvPr>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1A44459D-E809-B519-3F58-A5E1154DB09B}"/>
              </a:ext>
            </a:extLst>
          </p:cNvPr>
          <p:cNvGrpSpPr/>
          <p:nvPr/>
        </p:nvGrpSpPr>
        <p:grpSpPr>
          <a:xfrm>
            <a:off x="844605" y="1849928"/>
            <a:ext cx="3757968" cy="47625"/>
            <a:chOff x="0" y="0"/>
            <a:chExt cx="989753" cy="12543"/>
          </a:xfrm>
        </p:grpSpPr>
        <p:sp>
          <p:nvSpPr>
            <p:cNvPr id="5" name="Freeform 5">
              <a:extLst>
                <a:ext uri="{FF2B5EF4-FFF2-40B4-BE49-F238E27FC236}">
                  <a16:creationId xmlns:a16="http://schemas.microsoft.com/office/drawing/2014/main" id="{E0538651-2C1F-D1BC-C47B-B2B2F6B0C22D}"/>
                </a:ext>
              </a:extLst>
            </p:cNvPr>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a:extLst>
                <a:ext uri="{FF2B5EF4-FFF2-40B4-BE49-F238E27FC236}">
                  <a16:creationId xmlns:a16="http://schemas.microsoft.com/office/drawing/2014/main" id="{9924ED11-3C11-886E-3201-9EB4CCF93DCE}"/>
                </a:ext>
              </a:extLst>
            </p:cNvPr>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1F08539F-18E8-5B13-03EA-85A717EF558A}"/>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303D2074-4073-2754-79EA-314257766A39}"/>
              </a:ext>
            </a:extLst>
          </p:cNvPr>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a:extLst>
              <a:ext uri="{FF2B5EF4-FFF2-40B4-BE49-F238E27FC236}">
                <a16:creationId xmlns:a16="http://schemas.microsoft.com/office/drawing/2014/main" id="{88EEE481-94B5-68F1-9674-ECAA446B80E2}"/>
              </a:ext>
            </a:extLst>
          </p:cNvPr>
          <p:cNvGrpSpPr/>
          <p:nvPr/>
        </p:nvGrpSpPr>
        <p:grpSpPr>
          <a:xfrm>
            <a:off x="894223" y="277458"/>
            <a:ext cx="4009972" cy="751242"/>
            <a:chOff x="0" y="0"/>
            <a:chExt cx="5346629" cy="1001656"/>
          </a:xfrm>
        </p:grpSpPr>
        <p:sp>
          <p:nvSpPr>
            <p:cNvPr id="10" name="Freeform 10">
              <a:extLst>
                <a:ext uri="{FF2B5EF4-FFF2-40B4-BE49-F238E27FC236}">
                  <a16:creationId xmlns:a16="http://schemas.microsoft.com/office/drawing/2014/main" id="{B6C109FA-2B94-52DA-8996-AAA41D55A716}"/>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a:extLst>
                <a:ext uri="{FF2B5EF4-FFF2-40B4-BE49-F238E27FC236}">
                  <a16:creationId xmlns:a16="http://schemas.microsoft.com/office/drawing/2014/main" id="{5569947C-63A3-E1FC-0875-6BA73A0AD7D1}"/>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a:extLst>
              <a:ext uri="{FF2B5EF4-FFF2-40B4-BE49-F238E27FC236}">
                <a16:creationId xmlns:a16="http://schemas.microsoft.com/office/drawing/2014/main" id="{8FB0AB25-F39A-53D9-397F-C9A84DDDB8D8}"/>
              </a:ext>
            </a:extLst>
          </p:cNvPr>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SKENARIO 8</a:t>
            </a:r>
          </a:p>
        </p:txBody>
      </p:sp>
      <p:graphicFrame>
        <p:nvGraphicFramePr>
          <p:cNvPr id="28" name="Table 27">
            <a:extLst>
              <a:ext uri="{FF2B5EF4-FFF2-40B4-BE49-F238E27FC236}">
                <a16:creationId xmlns:a16="http://schemas.microsoft.com/office/drawing/2014/main" id="{B5739178-7315-97E6-EBEF-062F785A4E9F}"/>
              </a:ext>
            </a:extLst>
          </p:cNvPr>
          <p:cNvGraphicFramePr>
            <a:graphicFrameLocks noGrp="1"/>
          </p:cNvGraphicFramePr>
          <p:nvPr>
            <p:extLst>
              <p:ext uri="{D42A27DB-BD31-4B8C-83A1-F6EECF244321}">
                <p14:modId xmlns:p14="http://schemas.microsoft.com/office/powerpoint/2010/main" val="1667447322"/>
              </p:ext>
            </p:extLst>
          </p:nvPr>
        </p:nvGraphicFramePr>
        <p:xfrm>
          <a:off x="7533383" y="3891998"/>
          <a:ext cx="7935217" cy="1399181"/>
        </p:xfrm>
        <a:graphic>
          <a:graphicData uri="http://schemas.openxmlformats.org/drawingml/2006/table">
            <a:tbl>
              <a:tblPr firstRow="1" bandRow="1">
                <a:tableStyleId>{5C22544A-7EE6-4342-B048-85BDC9FD1C3A}</a:tableStyleId>
              </a:tblPr>
              <a:tblGrid>
                <a:gridCol w="1587043">
                  <a:extLst>
                    <a:ext uri="{9D8B030D-6E8A-4147-A177-3AD203B41FA5}">
                      <a16:colId xmlns:a16="http://schemas.microsoft.com/office/drawing/2014/main" val="69360086"/>
                    </a:ext>
                  </a:extLst>
                </a:gridCol>
                <a:gridCol w="1666966">
                  <a:extLst>
                    <a:ext uri="{9D8B030D-6E8A-4147-A177-3AD203B41FA5}">
                      <a16:colId xmlns:a16="http://schemas.microsoft.com/office/drawing/2014/main" val="1989590806"/>
                    </a:ext>
                  </a:extLst>
                </a:gridCol>
                <a:gridCol w="1507122">
                  <a:extLst>
                    <a:ext uri="{9D8B030D-6E8A-4147-A177-3AD203B41FA5}">
                      <a16:colId xmlns:a16="http://schemas.microsoft.com/office/drawing/2014/main" val="404470090"/>
                    </a:ext>
                  </a:extLst>
                </a:gridCol>
                <a:gridCol w="1587043">
                  <a:extLst>
                    <a:ext uri="{9D8B030D-6E8A-4147-A177-3AD203B41FA5}">
                      <a16:colId xmlns:a16="http://schemas.microsoft.com/office/drawing/2014/main" val="3547177560"/>
                    </a:ext>
                  </a:extLst>
                </a:gridCol>
                <a:gridCol w="1587043">
                  <a:extLst>
                    <a:ext uri="{9D8B030D-6E8A-4147-A177-3AD203B41FA5}">
                      <a16:colId xmlns:a16="http://schemas.microsoft.com/office/drawing/2014/main" val="2101829432"/>
                    </a:ext>
                  </a:extLst>
                </a:gridCol>
              </a:tblGrid>
              <a:tr h="471026">
                <a:tc>
                  <a:txBody>
                    <a:bodyPr/>
                    <a:lstStyle/>
                    <a:p>
                      <a:r>
                        <a:rPr lang="en-US" sz="2400" dirty="0"/>
                        <a:t>Parameter C</a:t>
                      </a:r>
                    </a:p>
                  </a:txBody>
                  <a:tcPr/>
                </a:tc>
                <a:tc>
                  <a:txBody>
                    <a:bodyPr/>
                    <a:lstStyle/>
                    <a:p>
                      <a:r>
                        <a:rPr lang="en-US" sz="2400" dirty="0" err="1"/>
                        <a:t>Akurasi</a:t>
                      </a:r>
                      <a:endParaRPr lang="en-US" sz="2400" dirty="0"/>
                    </a:p>
                  </a:txBody>
                  <a:tcPr/>
                </a:tc>
                <a:tc>
                  <a:txBody>
                    <a:bodyPr/>
                    <a:lstStyle/>
                    <a:p>
                      <a:r>
                        <a:rPr lang="en-US" sz="2400" dirty="0"/>
                        <a:t>Precision</a:t>
                      </a:r>
                    </a:p>
                  </a:txBody>
                  <a:tcPr/>
                </a:tc>
                <a:tc>
                  <a:txBody>
                    <a:bodyPr/>
                    <a:lstStyle/>
                    <a:p>
                      <a:r>
                        <a:rPr lang="en-US" sz="2400" dirty="0"/>
                        <a:t>Recall</a:t>
                      </a:r>
                    </a:p>
                  </a:txBody>
                  <a:tcPr/>
                </a:tc>
                <a:tc>
                  <a:txBody>
                    <a:bodyPr/>
                    <a:lstStyle/>
                    <a:p>
                      <a:r>
                        <a:rPr lang="en-US" sz="2400" dirty="0"/>
                        <a:t>F1-Score</a:t>
                      </a:r>
                    </a:p>
                  </a:txBody>
                  <a:tcPr/>
                </a:tc>
                <a:extLst>
                  <a:ext uri="{0D108BD9-81ED-4DB2-BD59-A6C34878D82A}">
                    <a16:rowId xmlns:a16="http://schemas.microsoft.com/office/drawing/2014/main" val="2175069130"/>
                  </a:ext>
                </a:extLst>
              </a:tr>
              <a:tr h="576221">
                <a:tc>
                  <a:txBody>
                    <a:bodyPr/>
                    <a:lstStyle/>
                    <a:p>
                      <a:pPr algn="ctr"/>
                      <a:r>
                        <a:rPr lang="en-US" sz="2400" dirty="0"/>
                        <a:t>10</a:t>
                      </a:r>
                    </a:p>
                  </a:txBody>
                  <a:tcPr/>
                </a:tc>
                <a:tc>
                  <a:txBody>
                    <a:bodyPr/>
                    <a:lstStyle/>
                    <a:p>
                      <a:pPr algn="ctr"/>
                      <a:r>
                        <a:rPr lang="en-US" sz="2400" dirty="0"/>
                        <a:t>57.14%</a:t>
                      </a:r>
                    </a:p>
                  </a:txBody>
                  <a:tcPr/>
                </a:tc>
                <a:tc>
                  <a:txBody>
                    <a:bodyPr/>
                    <a:lstStyle/>
                    <a:p>
                      <a:pPr algn="ctr"/>
                      <a:r>
                        <a:rPr lang="en-US" sz="2400" dirty="0"/>
                        <a:t>0.77</a:t>
                      </a:r>
                    </a:p>
                  </a:txBody>
                  <a:tcPr/>
                </a:tc>
                <a:tc>
                  <a:txBody>
                    <a:bodyPr/>
                    <a:lstStyle/>
                    <a:p>
                      <a:pPr algn="ctr"/>
                      <a:r>
                        <a:rPr lang="en-US" sz="2400" dirty="0"/>
                        <a:t>0.57</a:t>
                      </a:r>
                    </a:p>
                  </a:txBody>
                  <a:tcPr/>
                </a:tc>
                <a:tc>
                  <a:txBody>
                    <a:bodyPr/>
                    <a:lstStyle/>
                    <a:p>
                      <a:pPr algn="ctr"/>
                      <a:r>
                        <a:rPr lang="en-US" sz="2400" dirty="0"/>
                        <a:t>0.47</a:t>
                      </a:r>
                    </a:p>
                  </a:txBody>
                  <a:tcPr/>
                </a:tc>
                <a:extLst>
                  <a:ext uri="{0D108BD9-81ED-4DB2-BD59-A6C34878D82A}">
                    <a16:rowId xmlns:a16="http://schemas.microsoft.com/office/drawing/2014/main" val="2246209045"/>
                  </a:ext>
                </a:extLst>
              </a:tr>
            </a:tbl>
          </a:graphicData>
        </a:graphic>
      </p:graphicFrame>
      <p:pic>
        <p:nvPicPr>
          <p:cNvPr id="14" name="Picture 13">
            <a:extLst>
              <a:ext uri="{FF2B5EF4-FFF2-40B4-BE49-F238E27FC236}">
                <a16:creationId xmlns:a16="http://schemas.microsoft.com/office/drawing/2014/main" id="{DFA25E19-CF7B-331E-2261-22A65935804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3400" y="2580507"/>
            <a:ext cx="6769925" cy="5125985"/>
          </a:xfrm>
          <a:prstGeom prst="rect">
            <a:avLst/>
          </a:prstGeom>
        </p:spPr>
      </p:pic>
    </p:spTree>
    <p:extLst>
      <p:ext uri="{BB962C8B-B14F-4D97-AF65-F5344CB8AC3E}">
        <p14:creationId xmlns:p14="http://schemas.microsoft.com/office/powerpoint/2010/main" val="39863863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DF689D-DB42-624C-E5D8-9CBC072128E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A79C4A1-16D0-FB73-16D3-2357D721C588}"/>
              </a:ext>
            </a:extLst>
          </p:cNvPr>
          <p:cNvSpPr/>
          <p:nvPr/>
        </p:nvSpPr>
        <p:spPr>
          <a:xfrm>
            <a:off x="10972800" y="9573846"/>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EB060AAB-7FD7-21AC-D39D-80E7358DDD2B}"/>
              </a:ext>
            </a:extLst>
          </p:cNvPr>
          <p:cNvSpPr/>
          <p:nvPr/>
        </p:nvSpPr>
        <p:spPr>
          <a:xfrm flipH="1" flipV="1">
            <a:off x="13917916" y="0"/>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4" name="Group 4">
            <a:extLst>
              <a:ext uri="{FF2B5EF4-FFF2-40B4-BE49-F238E27FC236}">
                <a16:creationId xmlns:a16="http://schemas.microsoft.com/office/drawing/2014/main" id="{65399DE5-75F7-6102-A58C-A0AA06852043}"/>
              </a:ext>
            </a:extLst>
          </p:cNvPr>
          <p:cNvGrpSpPr/>
          <p:nvPr/>
        </p:nvGrpSpPr>
        <p:grpSpPr>
          <a:xfrm>
            <a:off x="844605" y="1849928"/>
            <a:ext cx="3757968" cy="47625"/>
            <a:chOff x="0" y="0"/>
            <a:chExt cx="989753" cy="12543"/>
          </a:xfrm>
        </p:grpSpPr>
        <p:sp>
          <p:nvSpPr>
            <p:cNvPr id="5" name="Freeform 5">
              <a:extLst>
                <a:ext uri="{FF2B5EF4-FFF2-40B4-BE49-F238E27FC236}">
                  <a16:creationId xmlns:a16="http://schemas.microsoft.com/office/drawing/2014/main" id="{88F50154-8BB8-6EA0-A2A6-8E70EDCAC110}"/>
                </a:ext>
              </a:extLst>
            </p:cNvPr>
            <p:cNvSpPr/>
            <p:nvPr/>
          </p:nvSpPr>
          <p:spPr>
            <a:xfrm>
              <a:off x="0" y="0"/>
              <a:ext cx="989753" cy="12543"/>
            </a:xfrm>
            <a:custGeom>
              <a:avLst/>
              <a:gdLst/>
              <a:ahLst/>
              <a:cxnLst/>
              <a:rect l="l" t="t" r="r" b="b"/>
              <a:pathLst>
                <a:path w="989753" h="12543">
                  <a:moveTo>
                    <a:pt x="0" y="0"/>
                  </a:moveTo>
                  <a:lnTo>
                    <a:pt x="989753" y="0"/>
                  </a:lnTo>
                  <a:lnTo>
                    <a:pt x="989753" y="12543"/>
                  </a:lnTo>
                  <a:lnTo>
                    <a:pt x="0" y="12543"/>
                  </a:lnTo>
                  <a:close/>
                </a:path>
              </a:pathLst>
            </a:custGeom>
            <a:solidFill>
              <a:srgbClr val="B23347"/>
            </a:solidFill>
          </p:spPr>
        </p:sp>
        <p:sp>
          <p:nvSpPr>
            <p:cNvPr id="6" name="TextBox 6">
              <a:extLst>
                <a:ext uri="{FF2B5EF4-FFF2-40B4-BE49-F238E27FC236}">
                  <a16:creationId xmlns:a16="http://schemas.microsoft.com/office/drawing/2014/main" id="{0F01523E-E386-99BD-53ED-6FA8F7EBD152}"/>
                </a:ext>
              </a:extLst>
            </p:cNvPr>
            <p:cNvSpPr txBox="1"/>
            <p:nvPr/>
          </p:nvSpPr>
          <p:spPr>
            <a:xfrm>
              <a:off x="0" y="-38100"/>
              <a:ext cx="989753" cy="5064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12BB43EE-978D-E260-CFEC-16A16225281E}"/>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2477C0A4-8B99-3BF9-81C6-F2BACBC88EF4}"/>
              </a:ext>
            </a:extLst>
          </p:cNvPr>
          <p:cNvSpPr/>
          <p:nvPr/>
        </p:nvSpPr>
        <p:spPr>
          <a:xfrm>
            <a:off x="-1682155" y="7360857"/>
            <a:ext cx="4425979" cy="4425979"/>
          </a:xfrm>
          <a:custGeom>
            <a:avLst/>
            <a:gdLst/>
            <a:ahLst/>
            <a:cxnLst/>
            <a:rect l="l" t="t" r="r" b="b"/>
            <a:pathLst>
              <a:path w="4425979" h="4425979">
                <a:moveTo>
                  <a:pt x="0" y="0"/>
                </a:moveTo>
                <a:lnTo>
                  <a:pt x="4425979" y="0"/>
                </a:lnTo>
                <a:lnTo>
                  <a:pt x="4425979" y="4425978"/>
                </a:lnTo>
                <a:lnTo>
                  <a:pt x="0" y="4425978"/>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9" name="Group 9">
            <a:extLst>
              <a:ext uri="{FF2B5EF4-FFF2-40B4-BE49-F238E27FC236}">
                <a16:creationId xmlns:a16="http://schemas.microsoft.com/office/drawing/2014/main" id="{13788FB0-C927-C639-A7CE-BD4C7903ABE0}"/>
              </a:ext>
            </a:extLst>
          </p:cNvPr>
          <p:cNvGrpSpPr/>
          <p:nvPr/>
        </p:nvGrpSpPr>
        <p:grpSpPr>
          <a:xfrm>
            <a:off x="894223" y="277458"/>
            <a:ext cx="4009972" cy="751242"/>
            <a:chOff x="0" y="0"/>
            <a:chExt cx="5346629" cy="1001656"/>
          </a:xfrm>
        </p:grpSpPr>
        <p:sp>
          <p:nvSpPr>
            <p:cNvPr id="10" name="Freeform 10">
              <a:extLst>
                <a:ext uri="{FF2B5EF4-FFF2-40B4-BE49-F238E27FC236}">
                  <a16:creationId xmlns:a16="http://schemas.microsoft.com/office/drawing/2014/main" id="{D4B3A346-E636-1BBE-A8F3-AD10355A406F}"/>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8"/>
              <a:stretch>
                <a:fillRect/>
              </a:stretch>
            </a:blipFill>
          </p:spPr>
        </p:sp>
        <p:sp>
          <p:nvSpPr>
            <p:cNvPr id="11" name="TextBox 11">
              <a:extLst>
                <a:ext uri="{FF2B5EF4-FFF2-40B4-BE49-F238E27FC236}">
                  <a16:creationId xmlns:a16="http://schemas.microsoft.com/office/drawing/2014/main" id="{C161F700-AAD6-B5AD-AED8-55BC46B7535B}"/>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TextBox 13">
            <a:extLst>
              <a:ext uri="{FF2B5EF4-FFF2-40B4-BE49-F238E27FC236}">
                <a16:creationId xmlns:a16="http://schemas.microsoft.com/office/drawing/2014/main" id="{8F86A55F-9654-7423-0616-52B690C0571D}"/>
              </a:ext>
            </a:extLst>
          </p:cNvPr>
          <p:cNvSpPr txBox="1"/>
          <p:nvPr/>
        </p:nvSpPr>
        <p:spPr>
          <a:xfrm>
            <a:off x="237513" y="1209779"/>
            <a:ext cx="5012621" cy="588010"/>
          </a:xfrm>
          <a:prstGeom prst="rect">
            <a:avLst/>
          </a:prstGeom>
        </p:spPr>
        <p:txBody>
          <a:bodyPr lIns="0" tIns="0" rIns="0" bIns="0" rtlCol="0" anchor="t">
            <a:spAutoFit/>
          </a:bodyPr>
          <a:lstStyle/>
          <a:p>
            <a:pPr algn="ctr">
              <a:lnSpc>
                <a:spcPts val="4520"/>
              </a:lnSpc>
            </a:pPr>
            <a:r>
              <a:rPr lang="en-US" sz="4000" b="1" dirty="0">
                <a:solidFill>
                  <a:srgbClr val="0A0202"/>
                </a:solidFill>
                <a:latin typeface="Decalotype Bold"/>
                <a:ea typeface="Decalotype Bold"/>
                <a:cs typeface="Decalotype Bold"/>
                <a:sym typeface="Decalotype Bold"/>
              </a:rPr>
              <a:t>SKENARIO 9</a:t>
            </a:r>
          </a:p>
        </p:txBody>
      </p:sp>
      <p:graphicFrame>
        <p:nvGraphicFramePr>
          <p:cNvPr id="28" name="Table 27">
            <a:extLst>
              <a:ext uri="{FF2B5EF4-FFF2-40B4-BE49-F238E27FC236}">
                <a16:creationId xmlns:a16="http://schemas.microsoft.com/office/drawing/2014/main" id="{5F7DCCA7-81E4-73AB-88CE-9CE6FCACFCC9}"/>
              </a:ext>
            </a:extLst>
          </p:cNvPr>
          <p:cNvGraphicFramePr>
            <a:graphicFrameLocks noGrp="1"/>
          </p:cNvGraphicFramePr>
          <p:nvPr>
            <p:extLst>
              <p:ext uri="{D42A27DB-BD31-4B8C-83A1-F6EECF244321}">
                <p14:modId xmlns:p14="http://schemas.microsoft.com/office/powerpoint/2010/main" val="1269761892"/>
              </p:ext>
            </p:extLst>
          </p:nvPr>
        </p:nvGraphicFramePr>
        <p:xfrm>
          <a:off x="8610600" y="3891998"/>
          <a:ext cx="6858001" cy="1399181"/>
        </p:xfrm>
        <a:graphic>
          <a:graphicData uri="http://schemas.openxmlformats.org/drawingml/2006/table">
            <a:tbl>
              <a:tblPr firstRow="1" bandRow="1">
                <a:tableStyleId>{5C22544A-7EE6-4342-B048-85BDC9FD1C3A}</a:tableStyleId>
              </a:tblPr>
              <a:tblGrid>
                <a:gridCol w="1371600">
                  <a:extLst>
                    <a:ext uri="{9D8B030D-6E8A-4147-A177-3AD203B41FA5}">
                      <a16:colId xmlns:a16="http://schemas.microsoft.com/office/drawing/2014/main" val="69360086"/>
                    </a:ext>
                  </a:extLst>
                </a:gridCol>
                <a:gridCol w="1440673">
                  <a:extLst>
                    <a:ext uri="{9D8B030D-6E8A-4147-A177-3AD203B41FA5}">
                      <a16:colId xmlns:a16="http://schemas.microsoft.com/office/drawing/2014/main" val="1989590806"/>
                    </a:ext>
                  </a:extLst>
                </a:gridCol>
                <a:gridCol w="1302528">
                  <a:extLst>
                    <a:ext uri="{9D8B030D-6E8A-4147-A177-3AD203B41FA5}">
                      <a16:colId xmlns:a16="http://schemas.microsoft.com/office/drawing/2014/main" val="404470090"/>
                    </a:ext>
                  </a:extLst>
                </a:gridCol>
                <a:gridCol w="1371600">
                  <a:extLst>
                    <a:ext uri="{9D8B030D-6E8A-4147-A177-3AD203B41FA5}">
                      <a16:colId xmlns:a16="http://schemas.microsoft.com/office/drawing/2014/main" val="3547177560"/>
                    </a:ext>
                  </a:extLst>
                </a:gridCol>
                <a:gridCol w="1371600">
                  <a:extLst>
                    <a:ext uri="{9D8B030D-6E8A-4147-A177-3AD203B41FA5}">
                      <a16:colId xmlns:a16="http://schemas.microsoft.com/office/drawing/2014/main" val="2101829432"/>
                    </a:ext>
                  </a:extLst>
                </a:gridCol>
              </a:tblGrid>
              <a:tr h="471026">
                <a:tc>
                  <a:txBody>
                    <a:bodyPr/>
                    <a:lstStyle/>
                    <a:p>
                      <a:pPr lvl="1"/>
                      <a:endParaRPr lang="en-US" sz="2400" dirty="0"/>
                    </a:p>
                  </a:txBody>
                  <a:tcPr/>
                </a:tc>
                <a:tc>
                  <a:txBody>
                    <a:bodyPr/>
                    <a:lstStyle/>
                    <a:p>
                      <a:r>
                        <a:rPr lang="en-US" sz="2400" dirty="0" err="1"/>
                        <a:t>Akurasi</a:t>
                      </a:r>
                      <a:endParaRPr lang="en-US" sz="2400" dirty="0"/>
                    </a:p>
                  </a:txBody>
                  <a:tcPr/>
                </a:tc>
                <a:tc>
                  <a:txBody>
                    <a:bodyPr/>
                    <a:lstStyle/>
                    <a:p>
                      <a:r>
                        <a:rPr lang="en-US" sz="2400" dirty="0"/>
                        <a:t>Precision</a:t>
                      </a:r>
                    </a:p>
                  </a:txBody>
                  <a:tcPr/>
                </a:tc>
                <a:tc>
                  <a:txBody>
                    <a:bodyPr/>
                    <a:lstStyle/>
                    <a:p>
                      <a:r>
                        <a:rPr lang="en-US" sz="2400" dirty="0"/>
                        <a:t>Recall</a:t>
                      </a:r>
                    </a:p>
                  </a:txBody>
                  <a:tcPr/>
                </a:tc>
                <a:tc>
                  <a:txBody>
                    <a:bodyPr/>
                    <a:lstStyle/>
                    <a:p>
                      <a:r>
                        <a:rPr lang="en-US" sz="2400" dirty="0"/>
                        <a:t>F1-Score</a:t>
                      </a:r>
                    </a:p>
                  </a:txBody>
                  <a:tcPr/>
                </a:tc>
                <a:extLst>
                  <a:ext uri="{0D108BD9-81ED-4DB2-BD59-A6C34878D82A}">
                    <a16:rowId xmlns:a16="http://schemas.microsoft.com/office/drawing/2014/main" val="2175069130"/>
                  </a:ext>
                </a:extLst>
              </a:tr>
              <a:tr h="576221">
                <a:tc>
                  <a:txBody>
                    <a:bodyPr/>
                    <a:lstStyle/>
                    <a:p>
                      <a:pPr algn="ctr"/>
                      <a:endParaRPr lang="en-US" sz="2400" dirty="0"/>
                    </a:p>
                  </a:txBody>
                  <a:tcPr/>
                </a:tc>
                <a:tc>
                  <a:txBody>
                    <a:bodyPr/>
                    <a:lstStyle/>
                    <a:p>
                      <a:pPr algn="ctr"/>
                      <a:r>
                        <a:rPr lang="en-US" sz="2400" dirty="0"/>
                        <a:t>71.43%</a:t>
                      </a:r>
                    </a:p>
                  </a:txBody>
                  <a:tcPr/>
                </a:tc>
                <a:tc>
                  <a:txBody>
                    <a:bodyPr/>
                    <a:lstStyle/>
                    <a:p>
                      <a:pPr algn="ctr"/>
                      <a:r>
                        <a:rPr lang="en-US" sz="2400" dirty="0"/>
                        <a:t>0.73</a:t>
                      </a:r>
                    </a:p>
                  </a:txBody>
                  <a:tcPr/>
                </a:tc>
                <a:tc>
                  <a:txBody>
                    <a:bodyPr/>
                    <a:lstStyle/>
                    <a:p>
                      <a:pPr algn="ctr"/>
                      <a:r>
                        <a:rPr lang="en-US" sz="2400" dirty="0"/>
                        <a:t>0.71</a:t>
                      </a:r>
                    </a:p>
                  </a:txBody>
                  <a:tcPr/>
                </a:tc>
                <a:tc>
                  <a:txBody>
                    <a:bodyPr/>
                    <a:lstStyle/>
                    <a:p>
                      <a:pPr algn="ctr"/>
                      <a:r>
                        <a:rPr lang="en-US" sz="2400" dirty="0"/>
                        <a:t>0.71</a:t>
                      </a:r>
                    </a:p>
                  </a:txBody>
                  <a:tcPr/>
                </a:tc>
                <a:extLst>
                  <a:ext uri="{0D108BD9-81ED-4DB2-BD59-A6C34878D82A}">
                    <a16:rowId xmlns:a16="http://schemas.microsoft.com/office/drawing/2014/main" val="2246209045"/>
                  </a:ext>
                </a:extLst>
              </a:tr>
            </a:tbl>
          </a:graphicData>
        </a:graphic>
      </p:graphicFrame>
      <p:pic>
        <p:nvPicPr>
          <p:cNvPr id="15" name="Picture 14">
            <a:extLst>
              <a:ext uri="{FF2B5EF4-FFF2-40B4-BE49-F238E27FC236}">
                <a16:creationId xmlns:a16="http://schemas.microsoft.com/office/drawing/2014/main" id="{5E55F15E-6CB1-3B8A-351B-4F201DB0DB3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9492" y="2630674"/>
            <a:ext cx="8071871" cy="5321009"/>
          </a:xfrm>
          <a:prstGeom prst="rect">
            <a:avLst/>
          </a:prstGeom>
        </p:spPr>
      </p:pic>
    </p:spTree>
    <p:extLst>
      <p:ext uri="{BB962C8B-B14F-4D97-AF65-F5344CB8AC3E}">
        <p14:creationId xmlns:p14="http://schemas.microsoft.com/office/powerpoint/2010/main" val="9492462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017FCF-6126-EA70-F223-1F41917E694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CB09434-6F5C-7D99-C459-E34837759A9B}"/>
              </a:ext>
            </a:extLst>
          </p:cNvPr>
          <p:cNvSpPr/>
          <p:nvPr/>
        </p:nvSpPr>
        <p:spPr>
          <a:xfrm>
            <a:off x="-1186441" y="9677427"/>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9A8D3ED1-FCE2-18FD-4D95-539E9849847F}"/>
              </a:ext>
            </a:extLst>
          </p:cNvPr>
          <p:cNvSpPr/>
          <p:nvPr/>
        </p:nvSpPr>
        <p:spPr>
          <a:xfrm>
            <a:off x="12711273" y="-2999188"/>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a:extLst>
              <a:ext uri="{FF2B5EF4-FFF2-40B4-BE49-F238E27FC236}">
                <a16:creationId xmlns:a16="http://schemas.microsoft.com/office/drawing/2014/main" id="{22029947-B2F5-53B1-F1C2-7FCF9B3B8BBA}"/>
              </a:ext>
            </a:extLst>
          </p:cNvPr>
          <p:cNvGrpSpPr/>
          <p:nvPr/>
        </p:nvGrpSpPr>
        <p:grpSpPr>
          <a:xfrm>
            <a:off x="1028700" y="2785197"/>
            <a:ext cx="3875495" cy="114929"/>
            <a:chOff x="0" y="0"/>
            <a:chExt cx="1020707" cy="30269"/>
          </a:xfrm>
        </p:grpSpPr>
        <p:sp>
          <p:nvSpPr>
            <p:cNvPr id="5" name="Freeform 5">
              <a:extLst>
                <a:ext uri="{FF2B5EF4-FFF2-40B4-BE49-F238E27FC236}">
                  <a16:creationId xmlns:a16="http://schemas.microsoft.com/office/drawing/2014/main" id="{7D04C36C-594F-0AC3-6D28-F498297D4CC3}"/>
                </a:ext>
              </a:extLst>
            </p:cNvPr>
            <p:cNvSpPr/>
            <p:nvPr/>
          </p:nvSpPr>
          <p:spPr>
            <a:xfrm>
              <a:off x="0" y="0"/>
              <a:ext cx="1020706" cy="30269"/>
            </a:xfrm>
            <a:custGeom>
              <a:avLst/>
              <a:gdLst/>
              <a:ahLst/>
              <a:cxnLst/>
              <a:rect l="l" t="t" r="r" b="b"/>
              <a:pathLst>
                <a:path w="1020706" h="30269">
                  <a:moveTo>
                    <a:pt x="0" y="0"/>
                  </a:moveTo>
                  <a:lnTo>
                    <a:pt x="1020706" y="0"/>
                  </a:lnTo>
                  <a:lnTo>
                    <a:pt x="1020706" y="30269"/>
                  </a:lnTo>
                  <a:lnTo>
                    <a:pt x="0" y="30269"/>
                  </a:lnTo>
                  <a:close/>
                </a:path>
              </a:pathLst>
            </a:custGeom>
            <a:solidFill>
              <a:srgbClr val="B23347"/>
            </a:solidFill>
          </p:spPr>
        </p:sp>
        <p:sp>
          <p:nvSpPr>
            <p:cNvPr id="6" name="TextBox 6">
              <a:extLst>
                <a:ext uri="{FF2B5EF4-FFF2-40B4-BE49-F238E27FC236}">
                  <a16:creationId xmlns:a16="http://schemas.microsoft.com/office/drawing/2014/main" id="{6326F220-F283-5D86-C250-1AAE44DF99E1}"/>
                </a:ext>
              </a:extLst>
            </p:cNvPr>
            <p:cNvSpPr txBox="1"/>
            <p:nvPr/>
          </p:nvSpPr>
          <p:spPr>
            <a:xfrm>
              <a:off x="0" y="-38100"/>
              <a:ext cx="1020707" cy="68369"/>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B8C49AAF-E5D4-4B0F-9F5F-7DC9730EC2A1}"/>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8">
            <a:extLst>
              <a:ext uri="{FF2B5EF4-FFF2-40B4-BE49-F238E27FC236}">
                <a16:creationId xmlns:a16="http://schemas.microsoft.com/office/drawing/2014/main" id="{8860D13E-A7D9-EC91-295F-B349C30C95CF}"/>
              </a:ext>
            </a:extLst>
          </p:cNvPr>
          <p:cNvSpPr txBox="1"/>
          <p:nvPr/>
        </p:nvSpPr>
        <p:spPr>
          <a:xfrm>
            <a:off x="1028700" y="1838672"/>
            <a:ext cx="10401805" cy="958367"/>
          </a:xfrm>
          <a:prstGeom prst="rect">
            <a:avLst/>
          </a:prstGeom>
        </p:spPr>
        <p:txBody>
          <a:bodyPr lIns="0" tIns="0" rIns="0" bIns="0" rtlCol="0" anchor="t">
            <a:spAutoFit/>
          </a:bodyPr>
          <a:lstStyle/>
          <a:p>
            <a:pPr algn="l">
              <a:lnSpc>
                <a:spcPts val="7405"/>
              </a:lnSpc>
            </a:pPr>
            <a:r>
              <a:rPr lang="en-US" sz="6553" b="1" dirty="0">
                <a:solidFill>
                  <a:srgbClr val="0A0202"/>
                </a:solidFill>
                <a:latin typeface="Decalotype Bold"/>
                <a:ea typeface="Decalotype Bold"/>
                <a:cs typeface="Decalotype Bold"/>
                <a:sym typeface="Decalotype Bold"/>
              </a:rPr>
              <a:t>KESIMPULAN</a:t>
            </a:r>
          </a:p>
        </p:txBody>
      </p:sp>
      <p:sp>
        <p:nvSpPr>
          <p:cNvPr id="9" name="TextBox 9">
            <a:extLst>
              <a:ext uri="{FF2B5EF4-FFF2-40B4-BE49-F238E27FC236}">
                <a16:creationId xmlns:a16="http://schemas.microsoft.com/office/drawing/2014/main" id="{6AE19CCC-8EA6-35F7-52DA-E2D034B6CE5A}"/>
              </a:ext>
            </a:extLst>
          </p:cNvPr>
          <p:cNvSpPr txBox="1"/>
          <p:nvPr/>
        </p:nvSpPr>
        <p:spPr>
          <a:xfrm>
            <a:off x="609600" y="3476884"/>
            <a:ext cx="14030586" cy="5078313"/>
          </a:xfrm>
          <a:prstGeom prst="rect">
            <a:avLst/>
          </a:prstGeom>
        </p:spPr>
        <p:txBody>
          <a:bodyPr wrap="square" lIns="0" tIns="0" rIns="0" bIns="0" rtlCol="0" anchor="t">
            <a:spAutoFit/>
          </a:bodyPr>
          <a:lstStyle/>
          <a:p>
            <a:pPr algn="just">
              <a:lnSpc>
                <a:spcPts val="4376"/>
              </a:lnSpc>
            </a:pPr>
            <a:r>
              <a:rPr lang="en-US" sz="3872" dirty="0" err="1">
                <a:solidFill>
                  <a:srgbClr val="000000"/>
                </a:solidFill>
                <a:latin typeface="Decalotype"/>
                <a:ea typeface="Decalotype"/>
                <a:cs typeface="Decalotype"/>
                <a:sym typeface="Decalotype"/>
              </a:rPr>
              <a:t>Berdasarkan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hasil</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pengujian</a:t>
            </a:r>
            <a:r>
              <a:rPr lang="en-US" sz="3872" dirty="0">
                <a:solidFill>
                  <a:srgbClr val="000000"/>
                </a:solidFill>
                <a:latin typeface="Decalotype"/>
                <a:ea typeface="Decalotype"/>
                <a:cs typeface="Decalotype"/>
                <a:sym typeface="Decalotype"/>
              </a:rPr>
              <a:t> yang </a:t>
            </a:r>
            <a:r>
              <a:rPr lang="en-US" sz="3872" dirty="0" err="1">
                <a:solidFill>
                  <a:srgbClr val="000000"/>
                </a:solidFill>
                <a:latin typeface="Decalotype"/>
                <a:ea typeface="Decalotype"/>
                <a:cs typeface="Decalotype"/>
                <a:sym typeface="Decalotype"/>
              </a:rPr>
              <a:t>telah</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dilakukan</a:t>
            </a:r>
            <a:r>
              <a:rPr lang="en-US" sz="3872" dirty="0">
                <a:solidFill>
                  <a:srgbClr val="000000"/>
                </a:solidFill>
                <a:latin typeface="Decalotype"/>
                <a:ea typeface="Decalotype"/>
                <a:cs typeface="Decalotype"/>
                <a:sym typeface="Decalotype"/>
              </a:rPr>
              <a:t> pada </a:t>
            </a:r>
            <a:r>
              <a:rPr lang="en-US" sz="3872" dirty="0" err="1">
                <a:solidFill>
                  <a:srgbClr val="000000"/>
                </a:solidFill>
                <a:latin typeface="Decalotype"/>
                <a:ea typeface="Decalotype"/>
                <a:cs typeface="Decalotype"/>
                <a:sym typeface="Decalotype"/>
              </a:rPr>
              <a:t>sinyal</a:t>
            </a:r>
            <a:r>
              <a:rPr lang="en-US" sz="3872" dirty="0">
                <a:solidFill>
                  <a:srgbClr val="000000"/>
                </a:solidFill>
                <a:latin typeface="Decalotype"/>
                <a:ea typeface="Decalotype"/>
                <a:cs typeface="Decalotype"/>
                <a:sym typeface="Decalotype"/>
              </a:rPr>
              <a:t> EEG pada</a:t>
            </a:r>
          </a:p>
          <a:p>
            <a:pPr algn="just">
              <a:lnSpc>
                <a:spcPts val="4376"/>
              </a:lnSpc>
            </a:pPr>
            <a:r>
              <a:rPr lang="en-US" sz="3872" dirty="0" err="1">
                <a:solidFill>
                  <a:srgbClr val="000000"/>
                </a:solidFill>
                <a:latin typeface="Decalotype"/>
                <a:ea typeface="Decalotype"/>
                <a:cs typeface="Decalotype"/>
                <a:sym typeface="Decalotype"/>
              </a:rPr>
              <a:t>kondisi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mata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terbuka</a:t>
            </a:r>
            <a:r>
              <a:rPr lang="en-US" sz="3872" dirty="0">
                <a:solidFill>
                  <a:srgbClr val="000000"/>
                </a:solidFill>
                <a:latin typeface="Decalotype"/>
                <a:ea typeface="Decalotype"/>
                <a:cs typeface="Decalotype"/>
                <a:sym typeface="Decalotype"/>
              </a:rPr>
              <a:t> dan </a:t>
            </a:r>
            <a:r>
              <a:rPr lang="en-US" sz="3872" dirty="0" err="1">
                <a:solidFill>
                  <a:srgbClr val="000000"/>
                </a:solidFill>
                <a:latin typeface="Decalotype"/>
                <a:ea typeface="Decalotype"/>
                <a:cs typeface="Decalotype"/>
                <a:sym typeface="Decalotype"/>
              </a:rPr>
              <a:t>tertutup</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menggunakan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algotirmma</a:t>
            </a:r>
            <a:r>
              <a:rPr lang="en-US" sz="3872" dirty="0">
                <a:solidFill>
                  <a:srgbClr val="000000"/>
                </a:solidFill>
                <a:latin typeface="Decalotype"/>
                <a:ea typeface="Decalotype"/>
                <a:cs typeface="Decalotype"/>
                <a:sym typeface="Decalotype"/>
              </a:rPr>
              <a:t> Support Vector Machine dan Naive Bayes. </a:t>
            </a:r>
            <a:r>
              <a:rPr lang="en-US" sz="3872" dirty="0" err="1">
                <a:solidFill>
                  <a:srgbClr val="000000"/>
                </a:solidFill>
                <a:latin typeface="Decalotype"/>
                <a:ea typeface="Decalotype"/>
                <a:cs typeface="Decalotype"/>
                <a:sym typeface="Decalotype"/>
              </a:rPr>
              <a:t>Berdasarkan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hasil</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evaluasi</a:t>
            </a:r>
            <a:r>
              <a:rPr lang="en-US" sz="3872" dirty="0">
                <a:solidFill>
                  <a:srgbClr val="000000"/>
                </a:solidFill>
                <a:latin typeface="Decalotype"/>
                <a:ea typeface="Decalotype"/>
                <a:cs typeface="Decalotype"/>
                <a:sym typeface="Decalotype"/>
              </a:rPr>
              <a:t> model, SVM </a:t>
            </a:r>
            <a:r>
              <a:rPr lang="en-US" sz="3872" dirty="0" err="1">
                <a:solidFill>
                  <a:srgbClr val="000000"/>
                </a:solidFill>
                <a:latin typeface="Decalotype"/>
                <a:ea typeface="Decalotype"/>
                <a:cs typeface="Decalotype"/>
                <a:sym typeface="Decalotype"/>
              </a:rPr>
              <a:t>dengan</a:t>
            </a:r>
            <a:r>
              <a:rPr lang="en-US" sz="3872" dirty="0">
                <a:solidFill>
                  <a:srgbClr val="000000"/>
                </a:solidFill>
                <a:latin typeface="Decalotype"/>
                <a:ea typeface="Decalotype"/>
                <a:cs typeface="Decalotype"/>
                <a:sym typeface="Decalotype"/>
              </a:rPr>
              <a:t> kernel linier dan </a:t>
            </a:r>
            <a:r>
              <a:rPr lang="en-US" sz="3872" dirty="0" err="1">
                <a:solidFill>
                  <a:srgbClr val="000000"/>
                </a:solidFill>
                <a:latin typeface="Decalotype"/>
                <a:ea typeface="Decalotype"/>
                <a:cs typeface="Decalotype"/>
                <a:sym typeface="Decalotype"/>
              </a:rPr>
              <a:t>nilai</a:t>
            </a:r>
            <a:r>
              <a:rPr lang="en-US" sz="3872" dirty="0">
                <a:solidFill>
                  <a:srgbClr val="000000"/>
                </a:solidFill>
                <a:latin typeface="Decalotype"/>
                <a:ea typeface="Decalotype"/>
                <a:cs typeface="Decalotype"/>
                <a:sym typeface="Decalotype"/>
              </a:rPr>
              <a:t> parameter C= 0.01 </a:t>
            </a:r>
            <a:r>
              <a:rPr lang="en-US" sz="3872" dirty="0" err="1">
                <a:solidFill>
                  <a:srgbClr val="000000"/>
                </a:solidFill>
                <a:latin typeface="Decalotype"/>
                <a:ea typeface="Decalotype"/>
                <a:cs typeface="Decalotype"/>
                <a:sym typeface="Decalotype"/>
              </a:rPr>
              <a:t>menunjukan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performa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terbaik</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dengan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akurasi</a:t>
            </a:r>
            <a:r>
              <a:rPr lang="en-US" sz="3872" dirty="0">
                <a:solidFill>
                  <a:srgbClr val="000000"/>
                </a:solidFill>
                <a:latin typeface="Decalotype"/>
                <a:ea typeface="Decalotype"/>
                <a:cs typeface="Decalotype"/>
                <a:sym typeface="Decalotype"/>
              </a:rPr>
              <a:t> 85.71%, Di </a:t>
            </a:r>
            <a:r>
              <a:rPr lang="en-US" sz="3872" dirty="0" err="1">
                <a:solidFill>
                  <a:srgbClr val="000000"/>
                </a:solidFill>
                <a:latin typeface="Decalotype"/>
                <a:ea typeface="Decalotype"/>
                <a:cs typeface="Decalotype"/>
                <a:sym typeface="Decalotype"/>
              </a:rPr>
              <a:t>sisi</a:t>
            </a:r>
            <a:r>
              <a:rPr lang="en-US" sz="3872" dirty="0">
                <a:solidFill>
                  <a:srgbClr val="000000"/>
                </a:solidFill>
                <a:latin typeface="Decalotype"/>
                <a:ea typeface="Decalotype"/>
                <a:cs typeface="Decalotype"/>
                <a:sym typeface="Decalotype"/>
              </a:rPr>
              <a:t> lain, model SVM </a:t>
            </a:r>
            <a:r>
              <a:rPr lang="en-US" sz="3872" dirty="0" err="1">
                <a:solidFill>
                  <a:srgbClr val="000000"/>
                </a:solidFill>
                <a:latin typeface="Decalotype"/>
                <a:ea typeface="Decalotype"/>
                <a:cs typeface="Decalotype"/>
                <a:sym typeface="Decalotype"/>
              </a:rPr>
              <a:t>dengan</a:t>
            </a:r>
            <a:r>
              <a:rPr lang="en-US" sz="3872" dirty="0">
                <a:solidFill>
                  <a:srgbClr val="000000"/>
                </a:solidFill>
                <a:latin typeface="Decalotype"/>
                <a:ea typeface="Decalotype"/>
                <a:cs typeface="Decalotype"/>
                <a:sym typeface="Decalotype"/>
              </a:rPr>
              <a:t> kernel polynomial </a:t>
            </a:r>
            <a:r>
              <a:rPr lang="en-US" sz="3872" dirty="0" err="1">
                <a:solidFill>
                  <a:srgbClr val="000000"/>
                </a:solidFill>
                <a:latin typeface="Decalotype"/>
                <a:ea typeface="Decalotype"/>
                <a:cs typeface="Decalotype"/>
                <a:sym typeface="Decalotype"/>
              </a:rPr>
              <a:t>menghasilkan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performa</a:t>
            </a:r>
            <a:r>
              <a:rPr lang="en-US" sz="3872" dirty="0">
                <a:solidFill>
                  <a:srgbClr val="000000"/>
                </a:solidFill>
                <a:latin typeface="Decalotype"/>
                <a:ea typeface="Decalotype"/>
                <a:cs typeface="Decalotype"/>
                <a:sym typeface="Decalotype"/>
              </a:rPr>
              <a:t> yang </a:t>
            </a:r>
            <a:r>
              <a:rPr lang="en-US" sz="3872" dirty="0" err="1">
                <a:solidFill>
                  <a:srgbClr val="000000"/>
                </a:solidFill>
                <a:latin typeface="Decalotype"/>
                <a:ea typeface="Decalotype"/>
                <a:cs typeface="Decalotype"/>
                <a:sym typeface="Decalotype"/>
              </a:rPr>
              <a:t>kurang</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baik</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dengan</a:t>
            </a:r>
            <a:r>
              <a:rPr lang="en-US" sz="3872" dirty="0">
                <a:solidFill>
                  <a:srgbClr val="000000"/>
                </a:solidFill>
                <a:latin typeface="Decalotype"/>
                <a:ea typeface="Decalotype"/>
                <a:cs typeface="Decalotype"/>
                <a:sym typeface="Decalotype"/>
              </a:rPr>
              <a:t> rata-rata </a:t>
            </a:r>
            <a:r>
              <a:rPr lang="en-US" sz="3872" dirty="0" err="1">
                <a:solidFill>
                  <a:srgbClr val="000000"/>
                </a:solidFill>
                <a:latin typeface="Decalotype"/>
                <a:ea typeface="Decalotype"/>
                <a:cs typeface="Decalotype"/>
                <a:sym typeface="Decalotype"/>
              </a:rPr>
              <a:t>akurasi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hanya</a:t>
            </a:r>
            <a:r>
              <a:rPr lang="en-US" sz="3872" dirty="0">
                <a:solidFill>
                  <a:srgbClr val="000000"/>
                </a:solidFill>
                <a:latin typeface="Decalotype"/>
                <a:ea typeface="Decalotype"/>
                <a:cs typeface="Decalotype"/>
                <a:sym typeface="Decalotype"/>
              </a:rPr>
              <a:t> 50% </a:t>
            </a:r>
            <a:r>
              <a:rPr lang="en-US" sz="3872" dirty="0" err="1">
                <a:solidFill>
                  <a:srgbClr val="000000"/>
                </a:solidFill>
                <a:latin typeface="Decalotype"/>
                <a:ea typeface="Decalotype"/>
                <a:cs typeface="Decalotype"/>
                <a:sym typeface="Decalotype"/>
              </a:rPr>
              <a:t>hingga</a:t>
            </a:r>
            <a:r>
              <a:rPr lang="en-US" sz="3872" dirty="0">
                <a:solidFill>
                  <a:srgbClr val="000000"/>
                </a:solidFill>
                <a:latin typeface="Decalotype"/>
                <a:ea typeface="Decalotype"/>
                <a:cs typeface="Decalotype"/>
                <a:sym typeface="Decalotype"/>
              </a:rPr>
              <a:t> 57%. </a:t>
            </a:r>
            <a:r>
              <a:rPr lang="en-US" sz="3872" dirty="0" err="1">
                <a:solidFill>
                  <a:srgbClr val="000000"/>
                </a:solidFill>
                <a:latin typeface="Decalotype"/>
                <a:ea typeface="Decalotype"/>
                <a:cs typeface="Decalotype"/>
                <a:sym typeface="Decalotype"/>
              </a:rPr>
              <a:t>Sementara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itu</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algoritma</a:t>
            </a:r>
            <a:r>
              <a:rPr lang="en-US" sz="3872" dirty="0">
                <a:solidFill>
                  <a:srgbClr val="000000"/>
                </a:solidFill>
                <a:latin typeface="Decalotype"/>
                <a:ea typeface="Decalotype"/>
                <a:cs typeface="Decalotype"/>
                <a:sym typeface="Decalotype"/>
              </a:rPr>
              <a:t> naive bayes </a:t>
            </a:r>
            <a:r>
              <a:rPr lang="en-US" sz="3872" dirty="0" err="1">
                <a:solidFill>
                  <a:srgbClr val="000000"/>
                </a:solidFill>
                <a:latin typeface="Decalotype"/>
                <a:ea typeface="Decalotype"/>
                <a:cs typeface="Decalotype"/>
                <a:sym typeface="Decalotype"/>
              </a:rPr>
              <a:t>menunjukan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performa</a:t>
            </a:r>
            <a:r>
              <a:rPr lang="en-US" sz="3872" dirty="0">
                <a:solidFill>
                  <a:srgbClr val="000000"/>
                </a:solidFill>
                <a:latin typeface="Decalotype"/>
                <a:ea typeface="Decalotype"/>
                <a:cs typeface="Decalotype"/>
                <a:sym typeface="Decalotype"/>
              </a:rPr>
              <a:t> yang </a:t>
            </a:r>
            <a:r>
              <a:rPr lang="en-US" sz="3872" dirty="0" err="1">
                <a:solidFill>
                  <a:srgbClr val="000000"/>
                </a:solidFill>
                <a:latin typeface="Decalotype"/>
                <a:ea typeface="Decalotype"/>
                <a:cs typeface="Decalotype"/>
                <a:sym typeface="Decalotype"/>
              </a:rPr>
              <a:t>cukup</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memuaskan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dengan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akurasi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sebesar</a:t>
            </a:r>
            <a:r>
              <a:rPr lang="en-US" sz="3872" dirty="0">
                <a:solidFill>
                  <a:srgbClr val="000000"/>
                </a:solidFill>
                <a:latin typeface="Decalotype"/>
                <a:ea typeface="Decalotype"/>
                <a:cs typeface="Decalotype"/>
                <a:sym typeface="Decalotype"/>
              </a:rPr>
              <a:t> 71.43%</a:t>
            </a:r>
          </a:p>
        </p:txBody>
      </p:sp>
      <p:sp>
        <p:nvSpPr>
          <p:cNvPr id="10" name="Freeform 10">
            <a:extLst>
              <a:ext uri="{FF2B5EF4-FFF2-40B4-BE49-F238E27FC236}">
                <a16:creationId xmlns:a16="http://schemas.microsoft.com/office/drawing/2014/main" id="{69506317-E32F-F5FB-B60B-6CFAFF1B9B1C}"/>
              </a:ext>
            </a:extLst>
          </p:cNvPr>
          <p:cNvSpPr/>
          <p:nvPr/>
        </p:nvSpPr>
        <p:spPr>
          <a:xfrm flipH="1" flipV="1">
            <a:off x="13633662" y="9420252"/>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8">
              <a:extLst>
                <a:ext uri="{96DAC541-7B7A-43D3-8B79-37D633B846F1}">
                  <asvg:svgBlip xmlns:asvg="http://schemas.microsoft.com/office/drawing/2016/SVG/main" r:embed="rId9"/>
                </a:ext>
              </a:extLst>
            </a:blip>
            <a:stretch>
              <a:fillRect/>
            </a:stretch>
          </a:blipFill>
          <a:ln cap="sq">
            <a:noFill/>
            <a:prstDash val="solid"/>
            <a:miter/>
          </a:ln>
        </p:spPr>
      </p:sp>
      <p:grpSp>
        <p:nvGrpSpPr>
          <p:cNvPr id="11" name="Group 11">
            <a:extLst>
              <a:ext uri="{FF2B5EF4-FFF2-40B4-BE49-F238E27FC236}">
                <a16:creationId xmlns:a16="http://schemas.microsoft.com/office/drawing/2014/main" id="{23087439-3865-4F71-8E34-03D47FCD3638}"/>
              </a:ext>
            </a:extLst>
          </p:cNvPr>
          <p:cNvGrpSpPr/>
          <p:nvPr/>
        </p:nvGrpSpPr>
        <p:grpSpPr>
          <a:xfrm>
            <a:off x="894223" y="277458"/>
            <a:ext cx="4009972" cy="751242"/>
            <a:chOff x="0" y="0"/>
            <a:chExt cx="5346629" cy="1001656"/>
          </a:xfrm>
        </p:grpSpPr>
        <p:sp>
          <p:nvSpPr>
            <p:cNvPr id="12" name="Freeform 12">
              <a:extLst>
                <a:ext uri="{FF2B5EF4-FFF2-40B4-BE49-F238E27FC236}">
                  <a16:creationId xmlns:a16="http://schemas.microsoft.com/office/drawing/2014/main" id="{19B09F3F-612F-2ABB-0CB0-1D7BB37A1931}"/>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10"/>
              <a:stretch>
                <a:fillRect/>
              </a:stretch>
            </a:blipFill>
          </p:spPr>
        </p:sp>
        <p:sp>
          <p:nvSpPr>
            <p:cNvPr id="13" name="TextBox 13">
              <a:extLst>
                <a:ext uri="{FF2B5EF4-FFF2-40B4-BE49-F238E27FC236}">
                  <a16:creationId xmlns:a16="http://schemas.microsoft.com/office/drawing/2014/main" id="{8E6BAF8F-65F9-07FD-5579-7FAE0DD6F2ED}"/>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Tree>
    <p:extLst>
      <p:ext uri="{BB962C8B-B14F-4D97-AF65-F5344CB8AC3E}">
        <p14:creationId xmlns:p14="http://schemas.microsoft.com/office/powerpoint/2010/main" val="10000756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E5E66-30A2-C2DF-7587-0FB8D2EE202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BAAE6BC-7DD5-3190-2020-DE96EE8760BF}"/>
              </a:ext>
            </a:extLst>
          </p:cNvPr>
          <p:cNvSpPr/>
          <p:nvPr/>
        </p:nvSpPr>
        <p:spPr>
          <a:xfrm>
            <a:off x="-1186441" y="9677427"/>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C7966600-2D4B-F20F-EC86-7B9D5AD0FAD5}"/>
              </a:ext>
            </a:extLst>
          </p:cNvPr>
          <p:cNvSpPr/>
          <p:nvPr/>
        </p:nvSpPr>
        <p:spPr>
          <a:xfrm>
            <a:off x="12711273" y="-2999188"/>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a:extLst>
              <a:ext uri="{FF2B5EF4-FFF2-40B4-BE49-F238E27FC236}">
                <a16:creationId xmlns:a16="http://schemas.microsoft.com/office/drawing/2014/main" id="{8FB919F5-9295-D336-83CF-253D6D02EC25}"/>
              </a:ext>
            </a:extLst>
          </p:cNvPr>
          <p:cNvGrpSpPr/>
          <p:nvPr/>
        </p:nvGrpSpPr>
        <p:grpSpPr>
          <a:xfrm>
            <a:off x="1028700" y="2785197"/>
            <a:ext cx="3875495" cy="114929"/>
            <a:chOff x="0" y="0"/>
            <a:chExt cx="1020707" cy="30269"/>
          </a:xfrm>
        </p:grpSpPr>
        <p:sp>
          <p:nvSpPr>
            <p:cNvPr id="5" name="Freeform 5">
              <a:extLst>
                <a:ext uri="{FF2B5EF4-FFF2-40B4-BE49-F238E27FC236}">
                  <a16:creationId xmlns:a16="http://schemas.microsoft.com/office/drawing/2014/main" id="{325553AF-924A-F9BA-9CD0-549331ABCDAE}"/>
                </a:ext>
              </a:extLst>
            </p:cNvPr>
            <p:cNvSpPr/>
            <p:nvPr/>
          </p:nvSpPr>
          <p:spPr>
            <a:xfrm>
              <a:off x="0" y="0"/>
              <a:ext cx="1020706" cy="30269"/>
            </a:xfrm>
            <a:custGeom>
              <a:avLst/>
              <a:gdLst/>
              <a:ahLst/>
              <a:cxnLst/>
              <a:rect l="l" t="t" r="r" b="b"/>
              <a:pathLst>
                <a:path w="1020706" h="30269">
                  <a:moveTo>
                    <a:pt x="0" y="0"/>
                  </a:moveTo>
                  <a:lnTo>
                    <a:pt x="1020706" y="0"/>
                  </a:lnTo>
                  <a:lnTo>
                    <a:pt x="1020706" y="30269"/>
                  </a:lnTo>
                  <a:lnTo>
                    <a:pt x="0" y="30269"/>
                  </a:lnTo>
                  <a:close/>
                </a:path>
              </a:pathLst>
            </a:custGeom>
            <a:solidFill>
              <a:srgbClr val="B23347"/>
            </a:solidFill>
          </p:spPr>
        </p:sp>
        <p:sp>
          <p:nvSpPr>
            <p:cNvPr id="6" name="TextBox 6">
              <a:extLst>
                <a:ext uri="{FF2B5EF4-FFF2-40B4-BE49-F238E27FC236}">
                  <a16:creationId xmlns:a16="http://schemas.microsoft.com/office/drawing/2014/main" id="{7478C0CD-668B-1134-7D22-2B2700287404}"/>
                </a:ext>
              </a:extLst>
            </p:cNvPr>
            <p:cNvSpPr txBox="1"/>
            <p:nvPr/>
          </p:nvSpPr>
          <p:spPr>
            <a:xfrm>
              <a:off x="0" y="-38100"/>
              <a:ext cx="1020707" cy="68369"/>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DF4E1EA0-DFD1-CB68-8841-78C365D917BE}"/>
              </a:ext>
            </a:extLst>
          </p:cNvPr>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8">
            <a:extLst>
              <a:ext uri="{FF2B5EF4-FFF2-40B4-BE49-F238E27FC236}">
                <a16:creationId xmlns:a16="http://schemas.microsoft.com/office/drawing/2014/main" id="{6C01DB8A-DEA6-A87F-D3DC-250B13EE7286}"/>
              </a:ext>
            </a:extLst>
          </p:cNvPr>
          <p:cNvSpPr txBox="1"/>
          <p:nvPr/>
        </p:nvSpPr>
        <p:spPr>
          <a:xfrm>
            <a:off x="1028700" y="1838672"/>
            <a:ext cx="10401805" cy="958367"/>
          </a:xfrm>
          <a:prstGeom prst="rect">
            <a:avLst/>
          </a:prstGeom>
        </p:spPr>
        <p:txBody>
          <a:bodyPr lIns="0" tIns="0" rIns="0" bIns="0" rtlCol="0" anchor="t">
            <a:spAutoFit/>
          </a:bodyPr>
          <a:lstStyle/>
          <a:p>
            <a:pPr algn="l">
              <a:lnSpc>
                <a:spcPts val="7405"/>
              </a:lnSpc>
            </a:pPr>
            <a:r>
              <a:rPr lang="en-US" sz="6553" b="1" dirty="0">
                <a:solidFill>
                  <a:srgbClr val="0A0202"/>
                </a:solidFill>
                <a:latin typeface="Decalotype Bold"/>
                <a:ea typeface="Decalotype Bold"/>
                <a:cs typeface="Decalotype Bold"/>
                <a:sym typeface="Decalotype Bold"/>
              </a:rPr>
              <a:t>SARAN</a:t>
            </a:r>
          </a:p>
        </p:txBody>
      </p:sp>
      <p:sp>
        <p:nvSpPr>
          <p:cNvPr id="9" name="TextBox 9">
            <a:extLst>
              <a:ext uri="{FF2B5EF4-FFF2-40B4-BE49-F238E27FC236}">
                <a16:creationId xmlns:a16="http://schemas.microsoft.com/office/drawing/2014/main" id="{5D116EEB-1A90-94E8-E70F-2A95D7FBF6CA}"/>
              </a:ext>
            </a:extLst>
          </p:cNvPr>
          <p:cNvSpPr txBox="1"/>
          <p:nvPr/>
        </p:nvSpPr>
        <p:spPr>
          <a:xfrm>
            <a:off x="609600" y="3476884"/>
            <a:ext cx="16992600" cy="4171078"/>
          </a:xfrm>
          <a:prstGeom prst="rect">
            <a:avLst/>
          </a:prstGeom>
        </p:spPr>
        <p:txBody>
          <a:bodyPr wrap="square" lIns="0" tIns="0" rIns="0" bIns="0" rtlCol="0" anchor="t">
            <a:spAutoFit/>
          </a:bodyPr>
          <a:lstStyle/>
          <a:p>
            <a:pPr marL="742950" indent="-742950" algn="just">
              <a:buFont typeface="+mj-lt"/>
              <a:buAutoNum type="arabicPeriod"/>
            </a:pPr>
            <a:r>
              <a:rPr lang="en-US" sz="3872" dirty="0" err="1">
                <a:solidFill>
                  <a:srgbClr val="000000"/>
                </a:solidFill>
                <a:latin typeface="Decalotype"/>
                <a:ea typeface="Decalotype"/>
                <a:cs typeface="Decalotype"/>
                <a:sym typeface="Decalotype"/>
              </a:rPr>
              <a:t>Pengembangan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selanjutnya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diharapkan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untuk</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penambahan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jumlah</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subjek</a:t>
            </a:r>
            <a:r>
              <a:rPr lang="en-US" sz="3872" dirty="0">
                <a:solidFill>
                  <a:srgbClr val="000000"/>
                </a:solidFill>
                <a:latin typeface="Decalotype"/>
                <a:ea typeface="Decalotype"/>
                <a:cs typeface="Decalotype"/>
                <a:sym typeface="Decalotype"/>
              </a:rPr>
              <a:t> dan data, agar </a:t>
            </a:r>
            <a:r>
              <a:rPr lang="en-US" sz="3872" dirty="0" err="1">
                <a:solidFill>
                  <a:srgbClr val="000000"/>
                </a:solidFill>
                <a:latin typeface="Decalotype"/>
                <a:ea typeface="Decalotype"/>
                <a:cs typeface="Decalotype"/>
                <a:sym typeface="Decalotype"/>
              </a:rPr>
              <a:t>lebih</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banyak</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variasi</a:t>
            </a:r>
            <a:r>
              <a:rPr lang="en-US" sz="3872" dirty="0">
                <a:solidFill>
                  <a:srgbClr val="000000"/>
                </a:solidFill>
                <a:latin typeface="Decalotype"/>
                <a:ea typeface="Decalotype"/>
                <a:cs typeface="Decalotype"/>
                <a:sym typeface="Decalotype"/>
              </a:rPr>
              <a:t> data yang </a:t>
            </a:r>
            <a:r>
              <a:rPr lang="en-US" sz="3872" dirty="0" err="1">
                <a:solidFill>
                  <a:srgbClr val="000000"/>
                </a:solidFill>
                <a:latin typeface="Decalotype"/>
                <a:ea typeface="Decalotype"/>
                <a:cs typeface="Decalotype"/>
                <a:sym typeface="Decalotype"/>
              </a:rPr>
              <a:t>lebih</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luas</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Semakin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banyak</a:t>
            </a:r>
            <a:r>
              <a:rPr lang="en-US" sz="3872" dirty="0">
                <a:solidFill>
                  <a:srgbClr val="000000"/>
                </a:solidFill>
                <a:latin typeface="Decalotype"/>
                <a:ea typeface="Decalotype"/>
                <a:cs typeface="Decalotype"/>
                <a:sym typeface="Decalotype"/>
              </a:rPr>
              <a:t> dan </a:t>
            </a:r>
            <a:r>
              <a:rPr lang="en-US" sz="3872" dirty="0" err="1">
                <a:solidFill>
                  <a:srgbClr val="000000"/>
                </a:solidFill>
                <a:latin typeface="Decalotype"/>
                <a:ea typeface="Decalotype"/>
                <a:cs typeface="Decalotype"/>
                <a:sym typeface="Decalotype"/>
              </a:rPr>
              <a:t>beragam</a:t>
            </a:r>
            <a:r>
              <a:rPr lang="en-US" sz="3872" dirty="0">
                <a:solidFill>
                  <a:srgbClr val="000000"/>
                </a:solidFill>
                <a:latin typeface="Decalotype"/>
                <a:ea typeface="Decalotype"/>
                <a:cs typeface="Decalotype"/>
                <a:sym typeface="Decalotype"/>
              </a:rPr>
              <a:t> data yang </a:t>
            </a:r>
            <a:r>
              <a:rPr lang="en-US" sz="3872" dirty="0" err="1">
                <a:solidFill>
                  <a:srgbClr val="000000"/>
                </a:solidFill>
                <a:latin typeface="Decalotype"/>
                <a:ea typeface="Decalotype"/>
                <a:cs typeface="Decalotype"/>
                <a:sym typeface="Decalotype"/>
              </a:rPr>
              <a:t>digunakan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maka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semakin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besar</a:t>
            </a:r>
            <a:r>
              <a:rPr lang="en-US" sz="3872" dirty="0">
                <a:solidFill>
                  <a:srgbClr val="000000"/>
                </a:solidFill>
                <a:latin typeface="Decalotype"/>
                <a:ea typeface="Decalotype"/>
                <a:cs typeface="Decalotype"/>
                <a:sym typeface="Decalotype"/>
              </a:rPr>
              <a:t> pula </a:t>
            </a:r>
            <a:r>
              <a:rPr lang="en-US" sz="3872" dirty="0" err="1">
                <a:solidFill>
                  <a:srgbClr val="000000"/>
                </a:solidFill>
                <a:latin typeface="Decalotype"/>
                <a:ea typeface="Decalotype"/>
                <a:cs typeface="Decalotype"/>
                <a:sym typeface="Decalotype"/>
              </a:rPr>
              <a:t>potensi</a:t>
            </a:r>
            <a:r>
              <a:rPr lang="en-US" sz="3872" dirty="0">
                <a:solidFill>
                  <a:srgbClr val="000000"/>
                </a:solidFill>
                <a:latin typeface="Decalotype"/>
                <a:ea typeface="Decalotype"/>
                <a:cs typeface="Decalotype"/>
                <a:sym typeface="Decalotype"/>
              </a:rPr>
              <a:t> model </a:t>
            </a:r>
            <a:r>
              <a:rPr lang="en-US" sz="3872" dirty="0" err="1">
                <a:solidFill>
                  <a:srgbClr val="000000"/>
                </a:solidFill>
                <a:latin typeface="Decalotype"/>
                <a:ea typeface="Decalotype"/>
                <a:cs typeface="Decalotype"/>
                <a:sym typeface="Decalotype"/>
              </a:rPr>
              <a:t>dalam</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mengenali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pola</a:t>
            </a:r>
            <a:r>
              <a:rPr lang="en-US" sz="3872" dirty="0">
                <a:solidFill>
                  <a:srgbClr val="000000"/>
                </a:solidFill>
                <a:latin typeface="Decalotype"/>
                <a:ea typeface="Decalotype"/>
                <a:cs typeface="Decalotype"/>
                <a:sym typeface="Decalotype"/>
              </a:rPr>
              <a:t> yang </a:t>
            </a:r>
            <a:r>
              <a:rPr lang="en-US" sz="3872" dirty="0" err="1">
                <a:solidFill>
                  <a:srgbClr val="000000"/>
                </a:solidFill>
                <a:latin typeface="Decalotype"/>
                <a:ea typeface="Decalotype"/>
                <a:cs typeface="Decalotype"/>
                <a:sym typeface="Decalotype"/>
              </a:rPr>
              <a:t>lebih</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kompleks</a:t>
            </a:r>
            <a:r>
              <a:rPr lang="en-US" sz="3872" dirty="0">
                <a:solidFill>
                  <a:srgbClr val="000000"/>
                </a:solidFill>
                <a:latin typeface="Decalotype"/>
                <a:ea typeface="Decalotype"/>
                <a:cs typeface="Decalotype"/>
                <a:sym typeface="Decalotype"/>
              </a:rPr>
              <a:t> dan </a:t>
            </a:r>
            <a:r>
              <a:rPr lang="en-US" sz="3872" dirty="0" err="1">
                <a:solidFill>
                  <a:srgbClr val="000000"/>
                </a:solidFill>
                <a:latin typeface="Decalotype"/>
                <a:ea typeface="Decalotype"/>
                <a:cs typeface="Decalotype"/>
                <a:sym typeface="Decalotype"/>
              </a:rPr>
              <a:t>bervariasi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dari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sinyal</a:t>
            </a:r>
            <a:r>
              <a:rPr lang="en-US" sz="3872" dirty="0">
                <a:solidFill>
                  <a:srgbClr val="000000"/>
                </a:solidFill>
                <a:latin typeface="Decalotype"/>
                <a:ea typeface="Decalotype"/>
                <a:cs typeface="Decalotype"/>
                <a:sym typeface="Decalotype"/>
              </a:rPr>
              <a:t> EEG</a:t>
            </a:r>
          </a:p>
          <a:p>
            <a:pPr marL="742950" indent="-742950" algn="just">
              <a:buFont typeface="+mj-lt"/>
              <a:buAutoNum type="arabicPeriod"/>
            </a:pPr>
            <a:r>
              <a:rPr lang="en-US" sz="3872" dirty="0" err="1">
                <a:solidFill>
                  <a:srgbClr val="000000"/>
                </a:solidFill>
                <a:latin typeface="Decalotype"/>
                <a:ea typeface="Decalotype"/>
                <a:cs typeface="Decalotype"/>
                <a:sym typeface="Decalotype"/>
              </a:rPr>
              <a:t>Disarankan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untuk</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penelitian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selanjutnya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mengeksplorasi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teknik</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ekstraksi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fitur</a:t>
            </a:r>
            <a:r>
              <a:rPr lang="en-US" sz="3872" dirty="0">
                <a:solidFill>
                  <a:srgbClr val="000000"/>
                </a:solidFill>
                <a:latin typeface="Decalotype"/>
                <a:ea typeface="Decalotype"/>
                <a:cs typeface="Decalotype"/>
                <a:sym typeface="Decalotype"/>
              </a:rPr>
              <a:t> yang </a:t>
            </a:r>
            <a:r>
              <a:rPr lang="en-US" sz="3872" dirty="0" err="1">
                <a:solidFill>
                  <a:srgbClr val="000000"/>
                </a:solidFill>
                <a:latin typeface="Decalotype"/>
                <a:ea typeface="Decalotype"/>
                <a:cs typeface="Decalotype"/>
                <a:sym typeface="Decalotype"/>
              </a:rPr>
              <a:t>lebih</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mendalam</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seperti</a:t>
            </a:r>
            <a:r>
              <a:rPr lang="en-US" sz="3872" dirty="0">
                <a:solidFill>
                  <a:srgbClr val="000000"/>
                </a:solidFill>
                <a:latin typeface="Decalotype"/>
                <a:ea typeface="Decalotype"/>
                <a:cs typeface="Decalotype"/>
                <a:sym typeface="Decalotype"/>
              </a:rPr>
              <a:t> Wavelet Transform, </a:t>
            </a:r>
            <a:r>
              <a:rPr lang="en-US" sz="3872" dirty="0" err="1">
                <a:solidFill>
                  <a:srgbClr val="000000"/>
                </a:solidFill>
                <a:latin typeface="Decalotype"/>
                <a:ea typeface="Decalotype"/>
                <a:cs typeface="Decalotype"/>
                <a:sym typeface="Decalotype"/>
              </a:rPr>
              <a:t>atau</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penggunaan</a:t>
            </a:r>
            <a:r>
              <a:rPr lang="en-US" sz="3872" dirty="0">
                <a:solidFill>
                  <a:srgbClr val="000000"/>
                </a:solidFill>
                <a:latin typeface="Decalotype"/>
                <a:ea typeface="Decalotype"/>
                <a:cs typeface="Decalotype"/>
                <a:sym typeface="Decalotype"/>
              </a:rPr>
              <a:t> deep feature extraction </a:t>
            </a:r>
            <a:r>
              <a:rPr lang="en-US" sz="3872" dirty="0" err="1">
                <a:solidFill>
                  <a:srgbClr val="000000"/>
                </a:solidFill>
                <a:latin typeface="Decalotype"/>
                <a:ea typeface="Decalotype"/>
                <a:cs typeface="Decalotype"/>
                <a:sym typeface="Decalotype"/>
              </a:rPr>
              <a:t>berbasis</a:t>
            </a:r>
            <a:r>
              <a:rPr lang="en-US" sz="3872" dirty="0">
                <a:solidFill>
                  <a:srgbClr val="000000"/>
                </a:solidFill>
                <a:latin typeface="Decalotype"/>
                <a:ea typeface="Decalotype"/>
                <a:cs typeface="Decalotype"/>
                <a:sym typeface="Decalotype"/>
              </a:rPr>
              <a:t> Convolutional Neural Network (CNN). </a:t>
            </a:r>
          </a:p>
        </p:txBody>
      </p:sp>
      <p:sp>
        <p:nvSpPr>
          <p:cNvPr id="10" name="Freeform 10">
            <a:extLst>
              <a:ext uri="{FF2B5EF4-FFF2-40B4-BE49-F238E27FC236}">
                <a16:creationId xmlns:a16="http://schemas.microsoft.com/office/drawing/2014/main" id="{5E58056C-B60A-5DAB-1E33-C7FE1BA65B0B}"/>
              </a:ext>
            </a:extLst>
          </p:cNvPr>
          <p:cNvSpPr/>
          <p:nvPr/>
        </p:nvSpPr>
        <p:spPr>
          <a:xfrm flipH="1" flipV="1">
            <a:off x="13633662" y="9420252"/>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8">
              <a:extLst>
                <a:ext uri="{96DAC541-7B7A-43D3-8B79-37D633B846F1}">
                  <asvg:svgBlip xmlns:asvg="http://schemas.microsoft.com/office/drawing/2016/SVG/main" r:embed="rId9"/>
                </a:ext>
              </a:extLst>
            </a:blip>
            <a:stretch>
              <a:fillRect/>
            </a:stretch>
          </a:blipFill>
          <a:ln cap="sq">
            <a:noFill/>
            <a:prstDash val="solid"/>
            <a:miter/>
          </a:ln>
        </p:spPr>
      </p:sp>
      <p:grpSp>
        <p:nvGrpSpPr>
          <p:cNvPr id="11" name="Group 11">
            <a:extLst>
              <a:ext uri="{FF2B5EF4-FFF2-40B4-BE49-F238E27FC236}">
                <a16:creationId xmlns:a16="http://schemas.microsoft.com/office/drawing/2014/main" id="{11B463F8-7284-5EB2-031F-3AFDD6520B54}"/>
              </a:ext>
            </a:extLst>
          </p:cNvPr>
          <p:cNvGrpSpPr/>
          <p:nvPr/>
        </p:nvGrpSpPr>
        <p:grpSpPr>
          <a:xfrm>
            <a:off x="894223" y="277458"/>
            <a:ext cx="4009972" cy="751242"/>
            <a:chOff x="0" y="0"/>
            <a:chExt cx="5346629" cy="1001656"/>
          </a:xfrm>
        </p:grpSpPr>
        <p:sp>
          <p:nvSpPr>
            <p:cNvPr id="12" name="Freeform 12">
              <a:extLst>
                <a:ext uri="{FF2B5EF4-FFF2-40B4-BE49-F238E27FC236}">
                  <a16:creationId xmlns:a16="http://schemas.microsoft.com/office/drawing/2014/main" id="{164D9579-8A48-9BC3-FF87-69499A258CEB}"/>
                </a:ext>
              </a:extLst>
            </p:cNvPr>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10"/>
              <a:stretch>
                <a:fillRect/>
              </a:stretch>
            </a:blipFill>
          </p:spPr>
        </p:sp>
        <p:sp>
          <p:nvSpPr>
            <p:cNvPr id="13" name="TextBox 13">
              <a:extLst>
                <a:ext uri="{FF2B5EF4-FFF2-40B4-BE49-F238E27FC236}">
                  <a16:creationId xmlns:a16="http://schemas.microsoft.com/office/drawing/2014/main" id="{FAA380AA-883C-379E-751B-48C443E88B12}"/>
                </a:ext>
              </a:extLst>
            </p:cNvPr>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Tree>
    <p:extLst>
      <p:ext uri="{BB962C8B-B14F-4D97-AF65-F5344CB8AC3E}">
        <p14:creationId xmlns:p14="http://schemas.microsoft.com/office/powerpoint/2010/main" val="544484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1228" y="-147724"/>
            <a:ext cx="19619683" cy="10386170"/>
          </a:xfrm>
          <a:custGeom>
            <a:avLst/>
            <a:gdLst/>
            <a:ahLst/>
            <a:cxnLst/>
            <a:rect l="l" t="t" r="r" b="b"/>
            <a:pathLst>
              <a:path w="19619683" h="10386170">
                <a:moveTo>
                  <a:pt x="0" y="0"/>
                </a:moveTo>
                <a:lnTo>
                  <a:pt x="19619684" y="0"/>
                </a:lnTo>
                <a:lnTo>
                  <a:pt x="19619684" y="10386170"/>
                </a:lnTo>
                <a:lnTo>
                  <a:pt x="0" y="10386170"/>
                </a:lnTo>
                <a:lnTo>
                  <a:pt x="0" y="0"/>
                </a:lnTo>
                <a:close/>
              </a:path>
            </a:pathLst>
          </a:custGeom>
          <a:blipFill>
            <a:blip r:embed="rId2"/>
            <a:stretch>
              <a:fillRect/>
            </a:stretch>
          </a:blipFill>
        </p:spPr>
      </p:sp>
      <p:grpSp>
        <p:nvGrpSpPr>
          <p:cNvPr id="3" name="Group 3"/>
          <p:cNvGrpSpPr/>
          <p:nvPr/>
        </p:nvGrpSpPr>
        <p:grpSpPr>
          <a:xfrm>
            <a:off x="-2995153" y="0"/>
            <a:ext cx="22978099" cy="10287000"/>
            <a:chOff x="0" y="0"/>
            <a:chExt cx="6051845" cy="2709333"/>
          </a:xfrm>
        </p:grpSpPr>
        <p:sp>
          <p:nvSpPr>
            <p:cNvPr id="4" name="Freeform 4"/>
            <p:cNvSpPr/>
            <p:nvPr/>
          </p:nvSpPr>
          <p:spPr>
            <a:xfrm>
              <a:off x="0" y="0"/>
              <a:ext cx="6051845" cy="2709333"/>
            </a:xfrm>
            <a:custGeom>
              <a:avLst/>
              <a:gdLst/>
              <a:ahLst/>
              <a:cxnLst/>
              <a:rect l="l" t="t" r="r" b="b"/>
              <a:pathLst>
                <a:path w="6051845" h="2709333">
                  <a:moveTo>
                    <a:pt x="0" y="0"/>
                  </a:moveTo>
                  <a:lnTo>
                    <a:pt x="6051845" y="0"/>
                  </a:lnTo>
                  <a:lnTo>
                    <a:pt x="6051845" y="2709333"/>
                  </a:lnTo>
                  <a:lnTo>
                    <a:pt x="0" y="2709333"/>
                  </a:lnTo>
                  <a:close/>
                </a:path>
              </a:pathLst>
            </a:custGeom>
            <a:solidFill>
              <a:srgbClr val="CB3D3D">
                <a:alpha val="67843"/>
              </a:srgbClr>
            </a:solidFill>
          </p:spPr>
        </p:sp>
        <p:sp>
          <p:nvSpPr>
            <p:cNvPr id="5" name="TextBox 5"/>
            <p:cNvSpPr txBox="1"/>
            <p:nvPr/>
          </p:nvSpPr>
          <p:spPr>
            <a:xfrm>
              <a:off x="0" y="-38100"/>
              <a:ext cx="6051845" cy="274743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flipV="1">
            <a:off x="-557914" y="9750382"/>
            <a:ext cx="2904274" cy="2904274"/>
          </a:xfrm>
          <a:custGeom>
            <a:avLst/>
            <a:gdLst/>
            <a:ahLst/>
            <a:cxnLst/>
            <a:rect l="l" t="t" r="r" b="b"/>
            <a:pathLst>
              <a:path w="2904274" h="2904274">
                <a:moveTo>
                  <a:pt x="0" y="2904274"/>
                </a:moveTo>
                <a:lnTo>
                  <a:pt x="2904274" y="2904274"/>
                </a:lnTo>
                <a:lnTo>
                  <a:pt x="2904274" y="0"/>
                </a:lnTo>
                <a:lnTo>
                  <a:pt x="0" y="0"/>
                </a:lnTo>
                <a:lnTo>
                  <a:pt x="0" y="2904274"/>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grpSp>
        <p:nvGrpSpPr>
          <p:cNvPr id="7" name="Group 7"/>
          <p:cNvGrpSpPr/>
          <p:nvPr/>
        </p:nvGrpSpPr>
        <p:grpSpPr>
          <a:xfrm>
            <a:off x="894223" y="277458"/>
            <a:ext cx="4009972" cy="751242"/>
            <a:chOff x="0" y="0"/>
            <a:chExt cx="5346629" cy="1001656"/>
          </a:xfrm>
        </p:grpSpPr>
        <p:sp>
          <p:nvSpPr>
            <p:cNvPr id="8" name="Freeform 8"/>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5"/>
              <a:stretch>
                <a:fillRect/>
              </a:stretch>
            </a:blipFill>
          </p:spPr>
        </p:sp>
        <p:sp>
          <p:nvSpPr>
            <p:cNvPr id="9" name="TextBox 9"/>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FFFFFF"/>
                  </a:solidFill>
                  <a:latin typeface="Open Sans"/>
                  <a:ea typeface="Open Sans"/>
                  <a:cs typeface="Open Sans"/>
                  <a:sym typeface="Open Sans"/>
                </a:rPr>
                <a:t>Universitas Trunojoyo</a:t>
              </a:r>
            </a:p>
            <a:p>
              <a:pPr algn="just">
                <a:lnSpc>
                  <a:spcPts val="2546"/>
                </a:lnSpc>
              </a:pPr>
              <a:r>
                <a:rPr lang="en-US" sz="2253">
                  <a:solidFill>
                    <a:srgbClr val="FFFFFF"/>
                  </a:solidFill>
                  <a:latin typeface="Open Sans"/>
                  <a:ea typeface="Open Sans"/>
                  <a:cs typeface="Open Sans"/>
                  <a:sym typeface="Open Sans"/>
                </a:rPr>
                <a:t>Madura</a:t>
              </a:r>
            </a:p>
          </p:txBody>
        </p:sp>
      </p:grpSp>
      <p:sp>
        <p:nvSpPr>
          <p:cNvPr id="10" name="Freeform 10"/>
          <p:cNvSpPr/>
          <p:nvPr/>
        </p:nvSpPr>
        <p:spPr>
          <a:xfrm>
            <a:off x="11143279" y="9750382"/>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a:off x="15759412" y="-1287117"/>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TextBox 12"/>
          <p:cNvSpPr txBox="1"/>
          <p:nvPr/>
        </p:nvSpPr>
        <p:spPr>
          <a:xfrm>
            <a:off x="3210583" y="4574096"/>
            <a:ext cx="11866835" cy="1186433"/>
          </a:xfrm>
          <a:prstGeom prst="rect">
            <a:avLst/>
          </a:prstGeom>
        </p:spPr>
        <p:txBody>
          <a:bodyPr lIns="0" tIns="0" rIns="0" bIns="0" rtlCol="0" anchor="t">
            <a:spAutoFit/>
          </a:bodyPr>
          <a:lstStyle/>
          <a:p>
            <a:pPr algn="ctr">
              <a:lnSpc>
                <a:spcPts val="9152"/>
              </a:lnSpc>
            </a:pPr>
            <a:r>
              <a:rPr lang="en-US" sz="8099" b="1">
                <a:solidFill>
                  <a:srgbClr val="FFFFFF"/>
                </a:solidFill>
                <a:latin typeface="Decalotype Bold"/>
                <a:ea typeface="Decalotype Bold"/>
                <a:cs typeface="Decalotype Bold"/>
                <a:sym typeface="Decalotype Bold"/>
              </a:rPr>
              <a:t>TERIMAKASIH</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143279" y="9750382"/>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p:cNvSpPr/>
          <p:nvPr/>
        </p:nvSpPr>
        <p:spPr>
          <a:xfrm flipH="1" flipV="1">
            <a:off x="14943538" y="-1898546"/>
            <a:ext cx="5103251" cy="5103251"/>
          </a:xfrm>
          <a:custGeom>
            <a:avLst/>
            <a:gdLst/>
            <a:ahLst/>
            <a:cxnLst/>
            <a:rect l="l" t="t" r="r" b="b"/>
            <a:pathLst>
              <a:path w="5103251" h="5103251">
                <a:moveTo>
                  <a:pt x="5103251" y="5103250"/>
                </a:moveTo>
                <a:lnTo>
                  <a:pt x="0" y="5103250"/>
                </a:lnTo>
                <a:lnTo>
                  <a:pt x="0" y="0"/>
                </a:lnTo>
                <a:lnTo>
                  <a:pt x="5103251" y="0"/>
                </a:lnTo>
                <a:lnTo>
                  <a:pt x="5103251" y="510325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sp>
      <p:grpSp>
        <p:nvGrpSpPr>
          <p:cNvPr id="4" name="Group 4"/>
          <p:cNvGrpSpPr/>
          <p:nvPr/>
        </p:nvGrpSpPr>
        <p:grpSpPr>
          <a:xfrm>
            <a:off x="11143279" y="1138871"/>
            <a:ext cx="6116021" cy="6784733"/>
            <a:chOff x="0" y="0"/>
            <a:chExt cx="947532" cy="1051133"/>
          </a:xfrm>
        </p:grpSpPr>
        <p:sp>
          <p:nvSpPr>
            <p:cNvPr id="5" name="Freeform 5"/>
            <p:cNvSpPr/>
            <p:nvPr/>
          </p:nvSpPr>
          <p:spPr>
            <a:xfrm>
              <a:off x="0" y="0"/>
              <a:ext cx="947532" cy="1051133"/>
            </a:xfrm>
            <a:custGeom>
              <a:avLst/>
              <a:gdLst/>
              <a:ahLst/>
              <a:cxnLst/>
              <a:rect l="l" t="t" r="r" b="b"/>
              <a:pathLst>
                <a:path w="947532" h="1051133">
                  <a:moveTo>
                    <a:pt x="0" y="0"/>
                  </a:moveTo>
                  <a:lnTo>
                    <a:pt x="947532" y="0"/>
                  </a:lnTo>
                  <a:lnTo>
                    <a:pt x="947532" y="1051133"/>
                  </a:lnTo>
                  <a:lnTo>
                    <a:pt x="0" y="1051133"/>
                  </a:lnTo>
                  <a:close/>
                </a:path>
              </a:pathLst>
            </a:custGeom>
            <a:blipFill>
              <a:blip r:embed="rId7"/>
              <a:stretch>
                <a:fillRect l="-4666" r="-89140"/>
              </a:stretch>
            </a:blipFill>
            <a:ln w="95250" cap="sq">
              <a:solidFill>
                <a:srgbClr val="000000"/>
              </a:solidFill>
              <a:prstDash val="solid"/>
              <a:miter/>
            </a:ln>
          </p:spPr>
        </p:sp>
      </p:grpSp>
      <p:grpSp>
        <p:nvGrpSpPr>
          <p:cNvPr id="6" name="Group 6"/>
          <p:cNvGrpSpPr/>
          <p:nvPr/>
        </p:nvGrpSpPr>
        <p:grpSpPr>
          <a:xfrm>
            <a:off x="1128239" y="3466496"/>
            <a:ext cx="4540054" cy="209496"/>
            <a:chOff x="0" y="0"/>
            <a:chExt cx="1195734" cy="55176"/>
          </a:xfrm>
        </p:grpSpPr>
        <p:sp>
          <p:nvSpPr>
            <p:cNvPr id="7" name="Freeform 7"/>
            <p:cNvSpPr/>
            <p:nvPr/>
          </p:nvSpPr>
          <p:spPr>
            <a:xfrm>
              <a:off x="0" y="0"/>
              <a:ext cx="1195734" cy="55176"/>
            </a:xfrm>
            <a:custGeom>
              <a:avLst/>
              <a:gdLst/>
              <a:ahLst/>
              <a:cxnLst/>
              <a:rect l="l" t="t" r="r" b="b"/>
              <a:pathLst>
                <a:path w="1195734" h="55176">
                  <a:moveTo>
                    <a:pt x="0" y="0"/>
                  </a:moveTo>
                  <a:lnTo>
                    <a:pt x="1195734" y="0"/>
                  </a:lnTo>
                  <a:lnTo>
                    <a:pt x="1195734" y="55176"/>
                  </a:lnTo>
                  <a:lnTo>
                    <a:pt x="0" y="55176"/>
                  </a:lnTo>
                  <a:close/>
                </a:path>
              </a:pathLst>
            </a:custGeom>
            <a:solidFill>
              <a:srgbClr val="B23347"/>
            </a:solidFill>
          </p:spPr>
        </p:sp>
        <p:sp>
          <p:nvSpPr>
            <p:cNvPr id="8" name="TextBox 8"/>
            <p:cNvSpPr txBox="1"/>
            <p:nvPr/>
          </p:nvSpPr>
          <p:spPr>
            <a:xfrm>
              <a:off x="0" y="-38100"/>
              <a:ext cx="1195734" cy="93276"/>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0" name="Freeform 10"/>
          <p:cNvSpPr/>
          <p:nvPr/>
        </p:nvSpPr>
        <p:spPr>
          <a:xfrm flipV="1">
            <a:off x="-557914" y="9750382"/>
            <a:ext cx="2904274" cy="2904274"/>
          </a:xfrm>
          <a:custGeom>
            <a:avLst/>
            <a:gdLst/>
            <a:ahLst/>
            <a:cxnLst/>
            <a:rect l="l" t="t" r="r" b="b"/>
            <a:pathLst>
              <a:path w="2904274" h="2904274">
                <a:moveTo>
                  <a:pt x="0" y="2904274"/>
                </a:moveTo>
                <a:lnTo>
                  <a:pt x="2904274" y="2904274"/>
                </a:lnTo>
                <a:lnTo>
                  <a:pt x="2904274" y="0"/>
                </a:lnTo>
                <a:lnTo>
                  <a:pt x="0" y="0"/>
                </a:lnTo>
                <a:lnTo>
                  <a:pt x="0" y="2904274"/>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sp>
      <p:grpSp>
        <p:nvGrpSpPr>
          <p:cNvPr id="11" name="Group 11"/>
          <p:cNvGrpSpPr/>
          <p:nvPr/>
        </p:nvGrpSpPr>
        <p:grpSpPr>
          <a:xfrm>
            <a:off x="894223" y="277458"/>
            <a:ext cx="4009972" cy="751242"/>
            <a:chOff x="0" y="0"/>
            <a:chExt cx="5346629" cy="1001656"/>
          </a:xfrm>
        </p:grpSpPr>
        <p:sp>
          <p:nvSpPr>
            <p:cNvPr id="12" name="Freeform 12"/>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10"/>
              <a:stretch>
                <a:fillRect/>
              </a:stretch>
            </a:blipFill>
          </p:spPr>
        </p:sp>
        <p:sp>
          <p:nvSpPr>
            <p:cNvPr id="13" name="TextBox 13"/>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A0202"/>
                  </a:solidFill>
                  <a:latin typeface="Open Sans"/>
                  <a:ea typeface="Open Sans"/>
                  <a:cs typeface="Open Sans"/>
                  <a:sym typeface="Open Sans"/>
                </a:rPr>
                <a:t>Universitas Trunojoyo</a:t>
              </a:r>
            </a:p>
            <a:p>
              <a:pPr algn="just">
                <a:lnSpc>
                  <a:spcPts val="2546"/>
                </a:lnSpc>
              </a:pPr>
              <a:r>
                <a:rPr lang="en-US" sz="2253">
                  <a:solidFill>
                    <a:srgbClr val="0A0202"/>
                  </a:solidFill>
                  <a:latin typeface="Open Sans"/>
                  <a:ea typeface="Open Sans"/>
                  <a:cs typeface="Open Sans"/>
                  <a:sym typeface="Open Sans"/>
                </a:rPr>
                <a:t>Madura</a:t>
              </a:r>
            </a:p>
          </p:txBody>
        </p:sp>
      </p:grpSp>
      <p:sp>
        <p:nvSpPr>
          <p:cNvPr id="14" name="TextBox 14"/>
          <p:cNvSpPr txBox="1"/>
          <p:nvPr/>
        </p:nvSpPr>
        <p:spPr>
          <a:xfrm>
            <a:off x="1128239" y="1176971"/>
            <a:ext cx="5096108" cy="1075113"/>
          </a:xfrm>
          <a:prstGeom prst="rect">
            <a:avLst/>
          </a:prstGeom>
        </p:spPr>
        <p:txBody>
          <a:bodyPr lIns="0" tIns="0" rIns="0" bIns="0" rtlCol="0" anchor="t">
            <a:spAutoFit/>
          </a:bodyPr>
          <a:lstStyle/>
          <a:p>
            <a:pPr algn="l">
              <a:lnSpc>
                <a:spcPts val="8320"/>
              </a:lnSpc>
            </a:pPr>
            <a:r>
              <a:rPr lang="en-US" sz="7363" b="1">
                <a:solidFill>
                  <a:srgbClr val="0A0202"/>
                </a:solidFill>
                <a:latin typeface="Decalotype Bold"/>
                <a:ea typeface="Decalotype Bold"/>
                <a:cs typeface="Decalotype Bold"/>
                <a:sym typeface="Decalotype Bold"/>
              </a:rPr>
              <a:t>LATAR</a:t>
            </a:r>
          </a:p>
        </p:txBody>
      </p:sp>
      <p:sp>
        <p:nvSpPr>
          <p:cNvPr id="15" name="TextBox 15"/>
          <p:cNvSpPr txBox="1"/>
          <p:nvPr/>
        </p:nvSpPr>
        <p:spPr>
          <a:xfrm>
            <a:off x="1128239" y="2281212"/>
            <a:ext cx="5096108" cy="1075113"/>
          </a:xfrm>
          <a:prstGeom prst="rect">
            <a:avLst/>
          </a:prstGeom>
        </p:spPr>
        <p:txBody>
          <a:bodyPr lIns="0" tIns="0" rIns="0" bIns="0" rtlCol="0" anchor="t">
            <a:spAutoFit/>
          </a:bodyPr>
          <a:lstStyle/>
          <a:p>
            <a:pPr algn="l">
              <a:lnSpc>
                <a:spcPts val="8320"/>
              </a:lnSpc>
            </a:pPr>
            <a:r>
              <a:rPr lang="en-US" sz="7363" b="1">
                <a:solidFill>
                  <a:srgbClr val="B23347"/>
                </a:solidFill>
                <a:latin typeface="Decalotype Bold"/>
                <a:ea typeface="Decalotype Bold"/>
                <a:cs typeface="Decalotype Bold"/>
                <a:sym typeface="Decalotype Bold"/>
              </a:rPr>
              <a:t>BELAKANG</a:t>
            </a:r>
          </a:p>
        </p:txBody>
      </p:sp>
      <p:sp>
        <p:nvSpPr>
          <p:cNvPr id="16" name="TextBox 16"/>
          <p:cNvSpPr txBox="1"/>
          <p:nvPr/>
        </p:nvSpPr>
        <p:spPr>
          <a:xfrm>
            <a:off x="1128239" y="3695041"/>
            <a:ext cx="9519889" cy="3590496"/>
          </a:xfrm>
          <a:prstGeom prst="rect">
            <a:avLst/>
          </a:prstGeom>
        </p:spPr>
        <p:txBody>
          <a:bodyPr lIns="0" tIns="0" rIns="0" bIns="0" rtlCol="0" anchor="t">
            <a:spAutoFit/>
          </a:bodyPr>
          <a:lstStyle/>
          <a:p>
            <a:pPr algn="just">
              <a:lnSpc>
                <a:spcPts val="3577"/>
              </a:lnSpc>
            </a:pPr>
            <a:r>
              <a:rPr lang="en-US" sz="3165">
                <a:solidFill>
                  <a:srgbClr val="000000"/>
                </a:solidFill>
                <a:latin typeface="Decalotype"/>
                <a:ea typeface="Decalotype"/>
                <a:cs typeface="Decalotype"/>
                <a:sym typeface="Decalotype"/>
              </a:rPr>
              <a:t>Otak manusia mengalami berbagai perubahan seiring bertambahnya usia, terutama pada lansia. Lansia perempuan memiliki risiko lebih tinggi terhadap penurunan fungsi kognitif dibandingkan lansia laki-laki. penuaan terbukti memengaruhi otak manusia secara keseluruhan. Dampak ini ditandai dengan perubahan anatomi dan fungsional pada struktur seluler, yang mengakibatkan perubahan besar pada morfologi neuron dan plastisitas saraf.</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1228" y="-147724"/>
            <a:ext cx="19619683" cy="10386170"/>
          </a:xfrm>
          <a:custGeom>
            <a:avLst/>
            <a:gdLst/>
            <a:ahLst/>
            <a:cxnLst/>
            <a:rect l="l" t="t" r="r" b="b"/>
            <a:pathLst>
              <a:path w="19619683" h="10386170">
                <a:moveTo>
                  <a:pt x="0" y="0"/>
                </a:moveTo>
                <a:lnTo>
                  <a:pt x="19619684" y="0"/>
                </a:lnTo>
                <a:lnTo>
                  <a:pt x="19619684" y="10386170"/>
                </a:lnTo>
                <a:lnTo>
                  <a:pt x="0" y="10386170"/>
                </a:lnTo>
                <a:lnTo>
                  <a:pt x="0" y="0"/>
                </a:lnTo>
                <a:close/>
              </a:path>
            </a:pathLst>
          </a:custGeom>
          <a:blipFill>
            <a:blip r:embed="rId2"/>
            <a:stretch>
              <a:fillRect/>
            </a:stretch>
          </a:blipFill>
        </p:spPr>
      </p:sp>
      <p:grpSp>
        <p:nvGrpSpPr>
          <p:cNvPr id="3" name="Group 3"/>
          <p:cNvGrpSpPr/>
          <p:nvPr/>
        </p:nvGrpSpPr>
        <p:grpSpPr>
          <a:xfrm>
            <a:off x="-2995153" y="0"/>
            <a:ext cx="22978099" cy="10287000"/>
            <a:chOff x="0" y="0"/>
            <a:chExt cx="6051845" cy="2709333"/>
          </a:xfrm>
        </p:grpSpPr>
        <p:sp>
          <p:nvSpPr>
            <p:cNvPr id="4" name="Freeform 4"/>
            <p:cNvSpPr/>
            <p:nvPr/>
          </p:nvSpPr>
          <p:spPr>
            <a:xfrm>
              <a:off x="0" y="0"/>
              <a:ext cx="6051845" cy="2709333"/>
            </a:xfrm>
            <a:custGeom>
              <a:avLst/>
              <a:gdLst/>
              <a:ahLst/>
              <a:cxnLst/>
              <a:rect l="l" t="t" r="r" b="b"/>
              <a:pathLst>
                <a:path w="6051845" h="2709333">
                  <a:moveTo>
                    <a:pt x="0" y="0"/>
                  </a:moveTo>
                  <a:lnTo>
                    <a:pt x="6051845" y="0"/>
                  </a:lnTo>
                  <a:lnTo>
                    <a:pt x="6051845" y="2709333"/>
                  </a:lnTo>
                  <a:lnTo>
                    <a:pt x="0" y="2709333"/>
                  </a:lnTo>
                  <a:close/>
                </a:path>
              </a:pathLst>
            </a:custGeom>
            <a:solidFill>
              <a:srgbClr val="CB3D3D">
                <a:alpha val="67843"/>
              </a:srgbClr>
            </a:solidFill>
          </p:spPr>
        </p:sp>
        <p:sp>
          <p:nvSpPr>
            <p:cNvPr id="5" name="TextBox 5"/>
            <p:cNvSpPr txBox="1"/>
            <p:nvPr/>
          </p:nvSpPr>
          <p:spPr>
            <a:xfrm>
              <a:off x="0" y="-38100"/>
              <a:ext cx="6051845" cy="274743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flipV="1">
            <a:off x="-557914" y="9750382"/>
            <a:ext cx="2904274" cy="2904274"/>
          </a:xfrm>
          <a:custGeom>
            <a:avLst/>
            <a:gdLst/>
            <a:ahLst/>
            <a:cxnLst/>
            <a:rect l="l" t="t" r="r" b="b"/>
            <a:pathLst>
              <a:path w="2904274" h="2904274">
                <a:moveTo>
                  <a:pt x="0" y="2904274"/>
                </a:moveTo>
                <a:lnTo>
                  <a:pt x="2904274" y="2904274"/>
                </a:lnTo>
                <a:lnTo>
                  <a:pt x="2904274" y="0"/>
                </a:lnTo>
                <a:lnTo>
                  <a:pt x="0" y="0"/>
                </a:lnTo>
                <a:lnTo>
                  <a:pt x="0" y="2904274"/>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grpSp>
        <p:nvGrpSpPr>
          <p:cNvPr id="7" name="Group 7"/>
          <p:cNvGrpSpPr/>
          <p:nvPr/>
        </p:nvGrpSpPr>
        <p:grpSpPr>
          <a:xfrm>
            <a:off x="894223" y="277458"/>
            <a:ext cx="4009972" cy="751242"/>
            <a:chOff x="0" y="0"/>
            <a:chExt cx="5346629" cy="1001656"/>
          </a:xfrm>
        </p:grpSpPr>
        <p:sp>
          <p:nvSpPr>
            <p:cNvPr id="8" name="Freeform 8"/>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5"/>
              <a:stretch>
                <a:fillRect/>
              </a:stretch>
            </a:blipFill>
          </p:spPr>
        </p:sp>
        <p:sp>
          <p:nvSpPr>
            <p:cNvPr id="9" name="TextBox 9"/>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FFFFFF"/>
                  </a:solidFill>
                  <a:latin typeface="Open Sans"/>
                  <a:ea typeface="Open Sans"/>
                  <a:cs typeface="Open Sans"/>
                  <a:sym typeface="Open Sans"/>
                </a:rPr>
                <a:t>Universitas Trunojoyo</a:t>
              </a:r>
            </a:p>
            <a:p>
              <a:pPr algn="just">
                <a:lnSpc>
                  <a:spcPts val="2546"/>
                </a:lnSpc>
              </a:pPr>
              <a:r>
                <a:rPr lang="en-US" sz="2253">
                  <a:solidFill>
                    <a:srgbClr val="FFFFFF"/>
                  </a:solidFill>
                  <a:latin typeface="Open Sans"/>
                  <a:ea typeface="Open Sans"/>
                  <a:cs typeface="Open Sans"/>
                  <a:sym typeface="Open Sans"/>
                </a:rPr>
                <a:t>Madura</a:t>
              </a:r>
            </a:p>
          </p:txBody>
        </p:sp>
      </p:grpSp>
      <p:sp>
        <p:nvSpPr>
          <p:cNvPr id="10" name="Freeform 10"/>
          <p:cNvSpPr/>
          <p:nvPr/>
        </p:nvSpPr>
        <p:spPr>
          <a:xfrm>
            <a:off x="11143279" y="9750382"/>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a:off x="15759412" y="-1287117"/>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TextBox 12"/>
          <p:cNvSpPr txBox="1"/>
          <p:nvPr/>
        </p:nvSpPr>
        <p:spPr>
          <a:xfrm>
            <a:off x="3998351" y="4138164"/>
            <a:ext cx="10291298" cy="1186433"/>
          </a:xfrm>
          <a:prstGeom prst="rect">
            <a:avLst/>
          </a:prstGeom>
        </p:spPr>
        <p:txBody>
          <a:bodyPr lIns="0" tIns="0" rIns="0" bIns="0" rtlCol="0" anchor="t">
            <a:spAutoFit/>
          </a:bodyPr>
          <a:lstStyle/>
          <a:p>
            <a:pPr algn="r">
              <a:lnSpc>
                <a:spcPts val="9152"/>
              </a:lnSpc>
            </a:pPr>
            <a:r>
              <a:rPr lang="en-US" sz="8099" b="1">
                <a:solidFill>
                  <a:srgbClr val="FFFFFF"/>
                </a:solidFill>
                <a:latin typeface="Decalotype Bold"/>
                <a:ea typeface="Decalotype Bold"/>
                <a:cs typeface="Decalotype Bold"/>
                <a:sym typeface="Decalotype Bold"/>
              </a:rPr>
              <a:t>02. TINJAUAN PUSTAKA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86441" y="9677427"/>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711273" y="-2999188"/>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1028700" y="2785197"/>
            <a:ext cx="3875495" cy="114929"/>
            <a:chOff x="0" y="0"/>
            <a:chExt cx="1020707" cy="30269"/>
          </a:xfrm>
        </p:grpSpPr>
        <p:sp>
          <p:nvSpPr>
            <p:cNvPr id="5" name="Freeform 5"/>
            <p:cNvSpPr/>
            <p:nvPr/>
          </p:nvSpPr>
          <p:spPr>
            <a:xfrm>
              <a:off x="0" y="0"/>
              <a:ext cx="1020706" cy="30269"/>
            </a:xfrm>
            <a:custGeom>
              <a:avLst/>
              <a:gdLst/>
              <a:ahLst/>
              <a:cxnLst/>
              <a:rect l="l" t="t" r="r" b="b"/>
              <a:pathLst>
                <a:path w="1020706" h="30269">
                  <a:moveTo>
                    <a:pt x="0" y="0"/>
                  </a:moveTo>
                  <a:lnTo>
                    <a:pt x="1020706" y="0"/>
                  </a:lnTo>
                  <a:lnTo>
                    <a:pt x="1020706" y="30269"/>
                  </a:lnTo>
                  <a:lnTo>
                    <a:pt x="0" y="30269"/>
                  </a:lnTo>
                  <a:close/>
                </a:path>
              </a:pathLst>
            </a:custGeom>
            <a:solidFill>
              <a:srgbClr val="B23347"/>
            </a:solidFill>
          </p:spPr>
        </p:sp>
        <p:sp>
          <p:nvSpPr>
            <p:cNvPr id="6" name="TextBox 6"/>
            <p:cNvSpPr txBox="1"/>
            <p:nvPr/>
          </p:nvSpPr>
          <p:spPr>
            <a:xfrm>
              <a:off x="0" y="-38100"/>
              <a:ext cx="1020707" cy="68369"/>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8"/>
          <p:cNvSpPr txBox="1"/>
          <p:nvPr/>
        </p:nvSpPr>
        <p:spPr>
          <a:xfrm>
            <a:off x="1028700" y="1838672"/>
            <a:ext cx="10401805" cy="958367"/>
          </a:xfrm>
          <a:prstGeom prst="rect">
            <a:avLst/>
          </a:prstGeom>
        </p:spPr>
        <p:txBody>
          <a:bodyPr lIns="0" tIns="0" rIns="0" bIns="0" rtlCol="0" anchor="t">
            <a:spAutoFit/>
          </a:bodyPr>
          <a:lstStyle/>
          <a:p>
            <a:pPr algn="l">
              <a:lnSpc>
                <a:spcPts val="7405"/>
              </a:lnSpc>
            </a:pPr>
            <a:r>
              <a:rPr lang="en-US" sz="6553" b="1">
                <a:solidFill>
                  <a:srgbClr val="0A0202"/>
                </a:solidFill>
                <a:latin typeface="Decalotype Bold"/>
                <a:ea typeface="Decalotype Bold"/>
                <a:cs typeface="Decalotype Bold"/>
                <a:sym typeface="Decalotype Bold"/>
              </a:rPr>
              <a:t>BANDPASS FILTER</a:t>
            </a:r>
          </a:p>
        </p:txBody>
      </p:sp>
      <p:sp>
        <p:nvSpPr>
          <p:cNvPr id="9" name="TextBox 9"/>
          <p:cNvSpPr txBox="1"/>
          <p:nvPr/>
        </p:nvSpPr>
        <p:spPr>
          <a:xfrm>
            <a:off x="1028700" y="3476884"/>
            <a:ext cx="13611486" cy="3385542"/>
          </a:xfrm>
          <a:prstGeom prst="rect">
            <a:avLst/>
          </a:prstGeom>
        </p:spPr>
        <p:txBody>
          <a:bodyPr lIns="0" tIns="0" rIns="0" bIns="0" rtlCol="0" anchor="t">
            <a:spAutoFit/>
          </a:bodyPr>
          <a:lstStyle/>
          <a:p>
            <a:pPr algn="just">
              <a:lnSpc>
                <a:spcPts val="4376"/>
              </a:lnSpc>
            </a:pPr>
            <a:r>
              <a:rPr lang="en-US" sz="3872" dirty="0">
                <a:solidFill>
                  <a:srgbClr val="000000"/>
                </a:solidFill>
                <a:latin typeface="Decalotype"/>
                <a:ea typeface="Decalotype"/>
                <a:cs typeface="Decalotype"/>
                <a:sym typeface="Decalotype"/>
              </a:rPr>
              <a:t>Bandpass filtering pada </a:t>
            </a:r>
            <a:r>
              <a:rPr lang="en-US" sz="3872" dirty="0" err="1">
                <a:solidFill>
                  <a:srgbClr val="000000"/>
                </a:solidFill>
                <a:latin typeface="Decalotype"/>
                <a:ea typeface="Decalotype"/>
                <a:cs typeface="Decalotype"/>
                <a:sym typeface="Decalotype"/>
              </a:rPr>
              <a:t>sinyal</a:t>
            </a:r>
            <a:r>
              <a:rPr lang="en-US" sz="3872" dirty="0">
                <a:solidFill>
                  <a:srgbClr val="000000"/>
                </a:solidFill>
                <a:latin typeface="Decalotype"/>
                <a:ea typeface="Decalotype"/>
                <a:cs typeface="Decalotype"/>
                <a:sym typeface="Decalotype"/>
              </a:rPr>
              <a:t> EEG </a:t>
            </a:r>
            <a:r>
              <a:rPr lang="en-US" sz="3872" dirty="0" err="1">
                <a:solidFill>
                  <a:srgbClr val="000000"/>
                </a:solidFill>
                <a:latin typeface="Decalotype"/>
                <a:ea typeface="Decalotype"/>
                <a:cs typeface="Decalotype"/>
                <a:sym typeface="Decalotype"/>
              </a:rPr>
              <a:t>adalah</a:t>
            </a:r>
            <a:r>
              <a:rPr lang="en-US" sz="3872" dirty="0">
                <a:solidFill>
                  <a:srgbClr val="000000"/>
                </a:solidFill>
                <a:latin typeface="Decalotype"/>
                <a:ea typeface="Decalotype"/>
                <a:cs typeface="Decalotype"/>
                <a:sym typeface="Decalotype"/>
              </a:rPr>
              <a:t> proses </a:t>
            </a:r>
            <a:r>
              <a:rPr lang="en-US" sz="3872" dirty="0" err="1">
                <a:solidFill>
                  <a:srgbClr val="000000"/>
                </a:solidFill>
                <a:latin typeface="Decalotype"/>
                <a:ea typeface="Decalotype"/>
                <a:cs typeface="Decalotype"/>
                <a:sym typeface="Decalotype"/>
              </a:rPr>
              <a:t>untuk</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menyaring</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frekuensi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tertentu</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dari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sinyal</a:t>
            </a:r>
            <a:r>
              <a:rPr lang="en-US" sz="3872" dirty="0">
                <a:solidFill>
                  <a:srgbClr val="000000"/>
                </a:solidFill>
                <a:latin typeface="Decalotype"/>
                <a:ea typeface="Decalotype"/>
                <a:cs typeface="Decalotype"/>
                <a:sym typeface="Decalotype"/>
              </a:rPr>
              <a:t> EEG </a:t>
            </a:r>
            <a:r>
              <a:rPr lang="en-US" sz="3872" dirty="0" err="1">
                <a:solidFill>
                  <a:srgbClr val="000000"/>
                </a:solidFill>
                <a:latin typeface="Decalotype"/>
                <a:ea typeface="Decalotype"/>
                <a:cs typeface="Decalotype"/>
                <a:sym typeface="Decalotype"/>
              </a:rPr>
              <a:t>dengan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melewatkan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sinyal</a:t>
            </a:r>
            <a:r>
              <a:rPr lang="en-US" sz="3872" dirty="0">
                <a:solidFill>
                  <a:srgbClr val="000000"/>
                </a:solidFill>
                <a:latin typeface="Decalotype"/>
                <a:ea typeface="Decalotype"/>
                <a:cs typeface="Decalotype"/>
                <a:sym typeface="Decalotype"/>
              </a:rPr>
              <a:t> yang </a:t>
            </a:r>
            <a:r>
              <a:rPr lang="en-US" sz="3872" dirty="0" err="1">
                <a:solidFill>
                  <a:srgbClr val="000000"/>
                </a:solidFill>
                <a:latin typeface="Decalotype"/>
                <a:ea typeface="Decalotype"/>
                <a:cs typeface="Decalotype"/>
                <a:sym typeface="Decalotype"/>
              </a:rPr>
              <a:t>berada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diantara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frekuensi</a:t>
            </a:r>
            <a:r>
              <a:rPr lang="en-US" sz="3872" dirty="0">
                <a:solidFill>
                  <a:srgbClr val="000000"/>
                </a:solidFill>
                <a:latin typeface="Decalotype"/>
                <a:ea typeface="Decalotype"/>
                <a:cs typeface="Decalotype"/>
                <a:sym typeface="Decalotype"/>
              </a:rPr>
              <a:t> batas </a:t>
            </a:r>
            <a:r>
              <a:rPr lang="en-US" sz="3872" dirty="0" err="1">
                <a:solidFill>
                  <a:srgbClr val="000000"/>
                </a:solidFill>
                <a:latin typeface="Decalotype"/>
                <a:ea typeface="Decalotype"/>
                <a:cs typeface="Decalotype"/>
                <a:sym typeface="Decalotype"/>
              </a:rPr>
              <a:t>bawah</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hingga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frekuensi</a:t>
            </a:r>
            <a:r>
              <a:rPr lang="en-US" sz="3872" dirty="0">
                <a:solidFill>
                  <a:srgbClr val="000000"/>
                </a:solidFill>
                <a:latin typeface="Decalotype"/>
                <a:ea typeface="Decalotype"/>
                <a:cs typeface="Decalotype"/>
                <a:sym typeface="Decalotype"/>
              </a:rPr>
              <a:t> batas </a:t>
            </a:r>
            <a:r>
              <a:rPr lang="en-US" sz="3872" dirty="0" err="1">
                <a:solidFill>
                  <a:srgbClr val="000000"/>
                </a:solidFill>
                <a:latin typeface="Decalotype"/>
                <a:ea typeface="Decalotype"/>
                <a:cs typeface="Decalotype"/>
                <a:sym typeface="Decalotype"/>
              </a:rPr>
              <a:t>atas</a:t>
            </a:r>
            <a:r>
              <a:rPr lang="en-US" sz="3872" dirty="0">
                <a:solidFill>
                  <a:srgbClr val="000000"/>
                </a:solidFill>
                <a:latin typeface="Decalotype"/>
                <a:ea typeface="Decalotype"/>
                <a:cs typeface="Decalotype"/>
                <a:sym typeface="Decalotype"/>
              </a:rPr>
              <a:t>. Band Pass Filter </a:t>
            </a:r>
            <a:r>
              <a:rPr lang="en-US" sz="3872" dirty="0" err="1">
                <a:solidFill>
                  <a:srgbClr val="000000"/>
                </a:solidFill>
                <a:latin typeface="Decalotype"/>
                <a:ea typeface="Decalotype"/>
                <a:cs typeface="Decalotype"/>
                <a:sym typeface="Decalotype"/>
              </a:rPr>
              <a:t>terdiri</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dari</a:t>
            </a:r>
            <a:r>
              <a:rPr lang="en-US" sz="3872" dirty="0">
                <a:solidFill>
                  <a:srgbClr val="000000"/>
                </a:solidFill>
                <a:latin typeface="Decalotype"/>
                <a:ea typeface="Decalotype"/>
                <a:cs typeface="Decalotype"/>
                <a:sym typeface="Decalotype"/>
              </a:rPr>
              <a:t> dua filter </a:t>
            </a:r>
            <a:r>
              <a:rPr lang="en-US" sz="3872" dirty="0" err="1">
                <a:solidFill>
                  <a:srgbClr val="000000"/>
                </a:solidFill>
                <a:latin typeface="Decalotype"/>
                <a:ea typeface="Decalotype"/>
                <a:cs typeface="Decalotype"/>
                <a:sym typeface="Decalotype"/>
              </a:rPr>
              <a:t>yaitu</a:t>
            </a:r>
            <a:r>
              <a:rPr lang="en-US" sz="3872" dirty="0">
                <a:solidFill>
                  <a:srgbClr val="000000"/>
                </a:solidFill>
                <a:latin typeface="Decalotype"/>
                <a:ea typeface="Decalotype"/>
                <a:cs typeface="Decalotype"/>
                <a:sym typeface="Decalotype"/>
              </a:rPr>
              <a:t> Low Pass Filter dan High Pass Filter, </a:t>
            </a:r>
            <a:r>
              <a:rPr lang="en-US" sz="3872" dirty="0" err="1">
                <a:solidFill>
                  <a:srgbClr val="000000"/>
                </a:solidFill>
                <a:latin typeface="Decalotype"/>
                <a:ea typeface="Decalotype"/>
                <a:cs typeface="Decalotype"/>
                <a:sym typeface="Decalotype"/>
              </a:rPr>
              <a:t>biasanya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untuk</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menghilangkan</a:t>
            </a:r>
            <a:r>
              <a:rPr lang="en-US" sz="3872" dirty="0">
                <a:solidFill>
                  <a:srgbClr val="000000"/>
                </a:solidFill>
                <a:latin typeface="Decalotype"/>
                <a:ea typeface="Decalotype"/>
                <a:cs typeface="Decalotype"/>
                <a:sym typeface="Decalotype"/>
              </a:rPr>
              <a:t> noise dan </a:t>
            </a:r>
            <a:r>
              <a:rPr lang="en-US" sz="3872" dirty="0" err="1">
                <a:solidFill>
                  <a:srgbClr val="000000"/>
                </a:solidFill>
                <a:latin typeface="Decalotype"/>
                <a:ea typeface="Decalotype"/>
                <a:cs typeface="Decalotype"/>
                <a:sym typeface="Decalotype"/>
              </a:rPr>
              <a:t>artefak</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lainya</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dengan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menggunakan</a:t>
            </a:r>
            <a:r>
              <a:rPr lang="en-US" sz="3872" dirty="0">
                <a:solidFill>
                  <a:srgbClr val="000000"/>
                </a:solidFill>
                <a:latin typeface="Decalotype"/>
                <a:ea typeface="Decalotype"/>
                <a:cs typeface="Decalotype"/>
                <a:sym typeface="Decalotype"/>
              </a:rPr>
              <a:t> </a:t>
            </a:r>
            <a:r>
              <a:rPr lang="en-US" sz="3872" dirty="0" err="1">
                <a:solidFill>
                  <a:srgbClr val="000000"/>
                </a:solidFill>
                <a:latin typeface="Decalotype"/>
                <a:ea typeface="Decalotype"/>
                <a:cs typeface="Decalotype"/>
                <a:sym typeface="Decalotype"/>
              </a:rPr>
              <a:t>metode</a:t>
            </a:r>
            <a:r>
              <a:rPr lang="en-US" sz="3872" dirty="0">
                <a:solidFill>
                  <a:srgbClr val="000000"/>
                </a:solidFill>
                <a:latin typeface="Decalotype"/>
                <a:ea typeface="Decalotype"/>
                <a:cs typeface="Decalotype"/>
                <a:sym typeface="Decalotype"/>
              </a:rPr>
              <a:t> Finite </a:t>
            </a:r>
            <a:r>
              <a:rPr lang="en-US" sz="3872" dirty="0" err="1">
                <a:solidFill>
                  <a:srgbClr val="000000"/>
                </a:solidFill>
                <a:latin typeface="Decalotype"/>
                <a:ea typeface="Decalotype"/>
                <a:cs typeface="Decalotype"/>
                <a:sym typeface="Decalotype"/>
              </a:rPr>
              <a:t>impluse</a:t>
            </a:r>
            <a:r>
              <a:rPr lang="en-US" sz="3872" dirty="0">
                <a:solidFill>
                  <a:srgbClr val="000000"/>
                </a:solidFill>
                <a:latin typeface="Decalotype"/>
                <a:ea typeface="Decalotype"/>
                <a:cs typeface="Decalotype"/>
                <a:sym typeface="Decalotype"/>
              </a:rPr>
              <a:t> response (FIR)  </a:t>
            </a:r>
          </a:p>
        </p:txBody>
      </p:sp>
      <p:sp>
        <p:nvSpPr>
          <p:cNvPr id="10" name="Freeform 10"/>
          <p:cNvSpPr/>
          <p:nvPr/>
        </p:nvSpPr>
        <p:spPr>
          <a:xfrm flipH="1" flipV="1">
            <a:off x="13633662" y="9420252"/>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8">
              <a:extLst>
                <a:ext uri="{96DAC541-7B7A-43D3-8B79-37D633B846F1}">
                  <asvg:svgBlip xmlns:asvg="http://schemas.microsoft.com/office/drawing/2016/SVG/main" r:embed="rId9"/>
                </a:ext>
              </a:extLst>
            </a:blip>
            <a:stretch>
              <a:fillRect/>
            </a:stretch>
          </a:blipFill>
          <a:ln cap="sq">
            <a:noFill/>
            <a:prstDash val="solid"/>
            <a:miter/>
          </a:ln>
        </p:spPr>
      </p:sp>
      <p:grpSp>
        <p:nvGrpSpPr>
          <p:cNvPr id="11" name="Group 11"/>
          <p:cNvGrpSpPr/>
          <p:nvPr/>
        </p:nvGrpSpPr>
        <p:grpSpPr>
          <a:xfrm>
            <a:off x="894223" y="277458"/>
            <a:ext cx="4009972" cy="751242"/>
            <a:chOff x="0" y="0"/>
            <a:chExt cx="5346629" cy="1001656"/>
          </a:xfrm>
        </p:grpSpPr>
        <p:sp>
          <p:nvSpPr>
            <p:cNvPr id="12" name="Freeform 12"/>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10"/>
              <a:stretch>
                <a:fillRect/>
              </a:stretch>
            </a:blipFill>
          </p:spPr>
        </p:sp>
        <p:sp>
          <p:nvSpPr>
            <p:cNvPr id="13" name="TextBox 13"/>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86441" y="9677427"/>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711273" y="-2999188"/>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1028700" y="2405182"/>
            <a:ext cx="3875495" cy="114929"/>
            <a:chOff x="0" y="0"/>
            <a:chExt cx="1020707" cy="30269"/>
          </a:xfrm>
        </p:grpSpPr>
        <p:sp>
          <p:nvSpPr>
            <p:cNvPr id="5" name="Freeform 5"/>
            <p:cNvSpPr/>
            <p:nvPr/>
          </p:nvSpPr>
          <p:spPr>
            <a:xfrm>
              <a:off x="0" y="0"/>
              <a:ext cx="1020706" cy="30269"/>
            </a:xfrm>
            <a:custGeom>
              <a:avLst/>
              <a:gdLst/>
              <a:ahLst/>
              <a:cxnLst/>
              <a:rect l="l" t="t" r="r" b="b"/>
              <a:pathLst>
                <a:path w="1020706" h="30269">
                  <a:moveTo>
                    <a:pt x="0" y="0"/>
                  </a:moveTo>
                  <a:lnTo>
                    <a:pt x="1020706" y="0"/>
                  </a:lnTo>
                  <a:lnTo>
                    <a:pt x="1020706" y="30269"/>
                  </a:lnTo>
                  <a:lnTo>
                    <a:pt x="0" y="30269"/>
                  </a:lnTo>
                  <a:close/>
                </a:path>
              </a:pathLst>
            </a:custGeom>
            <a:solidFill>
              <a:srgbClr val="B23347"/>
            </a:solidFill>
          </p:spPr>
        </p:sp>
        <p:sp>
          <p:nvSpPr>
            <p:cNvPr id="6" name="TextBox 6"/>
            <p:cNvSpPr txBox="1"/>
            <p:nvPr/>
          </p:nvSpPr>
          <p:spPr>
            <a:xfrm>
              <a:off x="0" y="-38100"/>
              <a:ext cx="1020707" cy="68369"/>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8"/>
          <p:cNvSpPr txBox="1"/>
          <p:nvPr/>
        </p:nvSpPr>
        <p:spPr>
          <a:xfrm>
            <a:off x="1028700" y="1446815"/>
            <a:ext cx="10401805" cy="958367"/>
          </a:xfrm>
          <a:prstGeom prst="rect">
            <a:avLst/>
          </a:prstGeom>
        </p:spPr>
        <p:txBody>
          <a:bodyPr lIns="0" tIns="0" rIns="0" bIns="0" rtlCol="0" anchor="t">
            <a:spAutoFit/>
          </a:bodyPr>
          <a:lstStyle/>
          <a:p>
            <a:pPr algn="l">
              <a:lnSpc>
                <a:spcPts val="7405"/>
              </a:lnSpc>
            </a:pPr>
            <a:r>
              <a:rPr lang="en-US" sz="6553" b="1">
                <a:solidFill>
                  <a:srgbClr val="0A0202"/>
                </a:solidFill>
                <a:latin typeface="Decalotype Bold"/>
                <a:ea typeface="Decalotype Bold"/>
                <a:cs typeface="Decalotype Bold"/>
                <a:sym typeface="Decalotype Bold"/>
              </a:rPr>
              <a:t>EKSTRASI FITUR</a:t>
            </a:r>
          </a:p>
        </p:txBody>
      </p:sp>
      <p:sp>
        <p:nvSpPr>
          <p:cNvPr id="9" name="Freeform 9"/>
          <p:cNvSpPr/>
          <p:nvPr/>
        </p:nvSpPr>
        <p:spPr>
          <a:xfrm flipH="1" flipV="1">
            <a:off x="13633662" y="9420252"/>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8">
              <a:extLst>
                <a:ext uri="{96DAC541-7B7A-43D3-8B79-37D633B846F1}">
                  <asvg:svgBlip xmlns:asvg="http://schemas.microsoft.com/office/drawing/2016/SVG/main" r:embed="rId9"/>
                </a:ext>
              </a:extLst>
            </a:blip>
            <a:stretch>
              <a:fillRect/>
            </a:stretch>
          </a:blipFill>
          <a:ln cap="sq">
            <a:noFill/>
            <a:prstDash val="solid"/>
            <a:miter/>
          </a:ln>
        </p:spPr>
      </p:sp>
      <p:grpSp>
        <p:nvGrpSpPr>
          <p:cNvPr id="10" name="Group 10"/>
          <p:cNvGrpSpPr/>
          <p:nvPr/>
        </p:nvGrpSpPr>
        <p:grpSpPr>
          <a:xfrm>
            <a:off x="894223" y="277458"/>
            <a:ext cx="4009972" cy="751242"/>
            <a:chOff x="0" y="0"/>
            <a:chExt cx="5346629" cy="1001656"/>
          </a:xfrm>
        </p:grpSpPr>
        <p:sp>
          <p:nvSpPr>
            <p:cNvPr id="11" name="Freeform 11"/>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10"/>
              <a:stretch>
                <a:fillRect/>
              </a:stretch>
            </a:blipFill>
          </p:spPr>
        </p:sp>
        <p:sp>
          <p:nvSpPr>
            <p:cNvPr id="12" name="TextBox 12"/>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3" name="Freeform 13"/>
          <p:cNvSpPr/>
          <p:nvPr/>
        </p:nvSpPr>
        <p:spPr>
          <a:xfrm>
            <a:off x="-3386955" y="8089170"/>
            <a:ext cx="8782483" cy="8782483"/>
          </a:xfrm>
          <a:custGeom>
            <a:avLst/>
            <a:gdLst/>
            <a:ahLst/>
            <a:cxnLst/>
            <a:rect l="l" t="t" r="r" b="b"/>
            <a:pathLst>
              <a:path w="8782483" h="8782483">
                <a:moveTo>
                  <a:pt x="0" y="0"/>
                </a:moveTo>
                <a:lnTo>
                  <a:pt x="8782483" y="0"/>
                </a:lnTo>
                <a:lnTo>
                  <a:pt x="8782483"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TextBox 14"/>
          <p:cNvSpPr txBox="1"/>
          <p:nvPr/>
        </p:nvSpPr>
        <p:spPr>
          <a:xfrm>
            <a:off x="894223" y="2847673"/>
            <a:ext cx="13611486" cy="3378592"/>
          </a:xfrm>
          <a:prstGeom prst="rect">
            <a:avLst/>
          </a:prstGeom>
        </p:spPr>
        <p:txBody>
          <a:bodyPr lIns="0" tIns="0" rIns="0" bIns="0" rtlCol="0" anchor="t">
            <a:spAutoFit/>
          </a:bodyPr>
          <a:lstStyle/>
          <a:p>
            <a:pPr algn="just">
              <a:lnSpc>
                <a:spcPts val="4489"/>
              </a:lnSpc>
            </a:pPr>
            <a:r>
              <a:rPr lang="en-US" sz="3972">
                <a:solidFill>
                  <a:srgbClr val="000000"/>
                </a:solidFill>
                <a:latin typeface="Decalotype"/>
                <a:ea typeface="Decalotype"/>
                <a:cs typeface="Decalotype"/>
                <a:sym typeface="Decalotype"/>
              </a:rPr>
              <a:t>Ekstraksi fitur adalah proses mengambil informasi penting dari data mentah untuk mewakili karakteristik utama yang dapat digunakan dalam analisis atau klasifikasi. Dalam penelitian ini memakai ekstrasi fitur Time Domain dengan mean, standar deviasi, skewness dan kurtosis.  Sedangkan Frekuensi Domain memakai Short Time Fourier Transform (STFT)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86441" y="9677427"/>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711273" y="-2999188"/>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1028700" y="2852501"/>
            <a:ext cx="10735444" cy="128910"/>
            <a:chOff x="0" y="0"/>
            <a:chExt cx="2827442" cy="33952"/>
          </a:xfrm>
        </p:grpSpPr>
        <p:sp>
          <p:nvSpPr>
            <p:cNvPr id="5" name="Freeform 5"/>
            <p:cNvSpPr/>
            <p:nvPr/>
          </p:nvSpPr>
          <p:spPr>
            <a:xfrm>
              <a:off x="0" y="0"/>
              <a:ext cx="2827442" cy="33952"/>
            </a:xfrm>
            <a:custGeom>
              <a:avLst/>
              <a:gdLst/>
              <a:ahLst/>
              <a:cxnLst/>
              <a:rect l="l" t="t" r="r" b="b"/>
              <a:pathLst>
                <a:path w="2827442" h="33952">
                  <a:moveTo>
                    <a:pt x="0" y="0"/>
                  </a:moveTo>
                  <a:lnTo>
                    <a:pt x="2827442" y="0"/>
                  </a:lnTo>
                  <a:lnTo>
                    <a:pt x="2827442" y="33952"/>
                  </a:lnTo>
                  <a:lnTo>
                    <a:pt x="0" y="33952"/>
                  </a:lnTo>
                  <a:close/>
                </a:path>
              </a:pathLst>
            </a:custGeom>
            <a:solidFill>
              <a:srgbClr val="B23347"/>
            </a:solidFill>
          </p:spPr>
        </p:sp>
        <p:sp>
          <p:nvSpPr>
            <p:cNvPr id="6" name="TextBox 6"/>
            <p:cNvSpPr txBox="1"/>
            <p:nvPr/>
          </p:nvSpPr>
          <p:spPr>
            <a:xfrm>
              <a:off x="0" y="-38100"/>
              <a:ext cx="2827442" cy="72052"/>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flipH="1" flipV="1">
            <a:off x="13633662" y="9420252"/>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8">
              <a:extLst>
                <a:ext uri="{96DAC541-7B7A-43D3-8B79-37D633B846F1}">
                  <asvg:svgBlip xmlns:asvg="http://schemas.microsoft.com/office/drawing/2016/SVG/main" r:embed="rId9"/>
                </a:ext>
              </a:extLst>
            </a:blip>
            <a:stretch>
              <a:fillRect/>
            </a:stretch>
          </a:blipFill>
          <a:ln cap="sq">
            <a:noFill/>
            <a:prstDash val="solid"/>
            <a:miter/>
          </a:ln>
        </p:spPr>
      </p:sp>
      <p:grpSp>
        <p:nvGrpSpPr>
          <p:cNvPr id="9" name="Group 9"/>
          <p:cNvGrpSpPr/>
          <p:nvPr/>
        </p:nvGrpSpPr>
        <p:grpSpPr>
          <a:xfrm>
            <a:off x="894223" y="277458"/>
            <a:ext cx="4009972" cy="751242"/>
            <a:chOff x="0" y="0"/>
            <a:chExt cx="5346629" cy="1001656"/>
          </a:xfrm>
        </p:grpSpPr>
        <p:sp>
          <p:nvSpPr>
            <p:cNvPr id="10" name="Freeform 10"/>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10"/>
              <a:stretch>
                <a:fillRect/>
              </a:stretch>
            </a:blipFill>
          </p:spPr>
        </p:sp>
        <p:sp>
          <p:nvSpPr>
            <p:cNvPr id="11" name="TextBox 11"/>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2" name="Freeform 12"/>
          <p:cNvSpPr/>
          <p:nvPr/>
        </p:nvSpPr>
        <p:spPr>
          <a:xfrm>
            <a:off x="6630351" y="6999248"/>
            <a:ext cx="8782483" cy="8782483"/>
          </a:xfrm>
          <a:custGeom>
            <a:avLst/>
            <a:gdLst/>
            <a:ahLst/>
            <a:cxnLst/>
            <a:rect l="l" t="t" r="r" b="b"/>
            <a:pathLst>
              <a:path w="8782483" h="8782483">
                <a:moveTo>
                  <a:pt x="0" y="0"/>
                </a:moveTo>
                <a:lnTo>
                  <a:pt x="8782483" y="0"/>
                </a:lnTo>
                <a:lnTo>
                  <a:pt x="8782483" y="8782483"/>
                </a:lnTo>
                <a:lnTo>
                  <a:pt x="0" y="878248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3" name="TextBox 13"/>
          <p:cNvSpPr txBox="1"/>
          <p:nvPr/>
        </p:nvSpPr>
        <p:spPr>
          <a:xfrm>
            <a:off x="1028700" y="1838672"/>
            <a:ext cx="11285611" cy="958367"/>
          </a:xfrm>
          <a:prstGeom prst="rect">
            <a:avLst/>
          </a:prstGeom>
        </p:spPr>
        <p:txBody>
          <a:bodyPr lIns="0" tIns="0" rIns="0" bIns="0" rtlCol="0" anchor="t">
            <a:spAutoFit/>
          </a:bodyPr>
          <a:lstStyle/>
          <a:p>
            <a:pPr algn="l">
              <a:lnSpc>
                <a:spcPts val="7405"/>
              </a:lnSpc>
            </a:pPr>
            <a:r>
              <a:rPr lang="en-US" sz="6553" b="1">
                <a:solidFill>
                  <a:srgbClr val="0A0202"/>
                </a:solidFill>
                <a:latin typeface="Decalotype Bold"/>
                <a:ea typeface="Decalotype Bold"/>
                <a:cs typeface="Decalotype Bold"/>
                <a:sym typeface="Decalotype Bold"/>
              </a:rPr>
              <a:t>SUPPORT VECTOR MACHINE (SVM)</a:t>
            </a:r>
          </a:p>
        </p:txBody>
      </p:sp>
      <p:sp>
        <p:nvSpPr>
          <p:cNvPr id="14" name="TextBox 14"/>
          <p:cNvSpPr txBox="1"/>
          <p:nvPr/>
        </p:nvSpPr>
        <p:spPr>
          <a:xfrm>
            <a:off x="1028700" y="3457834"/>
            <a:ext cx="12525946" cy="3555933"/>
          </a:xfrm>
          <a:prstGeom prst="rect">
            <a:avLst/>
          </a:prstGeom>
        </p:spPr>
        <p:txBody>
          <a:bodyPr lIns="0" tIns="0" rIns="0" bIns="0" rtlCol="0" anchor="t">
            <a:spAutoFit/>
          </a:bodyPr>
          <a:lstStyle/>
          <a:p>
            <a:pPr algn="just">
              <a:lnSpc>
                <a:spcPts val="4027"/>
              </a:lnSpc>
            </a:pPr>
            <a:r>
              <a:rPr lang="en-US" sz="3563">
                <a:solidFill>
                  <a:srgbClr val="000000"/>
                </a:solidFill>
                <a:latin typeface="Decalotype"/>
                <a:ea typeface="Decalotype"/>
                <a:cs typeface="Decalotype"/>
                <a:sym typeface="Decalotype"/>
              </a:rPr>
              <a:t>Support Vector Machine (SVM) adalah metode klasifikasi yang digunakan untuk menyelesaikan masalah dengan dua kelas. SVM sangat efektif untuk data yang dapat dipisahkan secara linier. Namun, jika data tidak dapat dipisahkan secara linier, digunakan fungsi kernel untuk memetakan data input ke ruang fitur yang lebih tinggi. Dalam SVM, proses klasifikasi dilakukan dengan menemukan hyperplane yang optimal untuk memisahkan kelas-kelas tersebut.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86441" y="9677427"/>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711273" y="-2999188"/>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1028700" y="2852501"/>
            <a:ext cx="9788659" cy="128910"/>
            <a:chOff x="0" y="0"/>
            <a:chExt cx="2578083" cy="33952"/>
          </a:xfrm>
        </p:grpSpPr>
        <p:sp>
          <p:nvSpPr>
            <p:cNvPr id="5" name="Freeform 5"/>
            <p:cNvSpPr/>
            <p:nvPr/>
          </p:nvSpPr>
          <p:spPr>
            <a:xfrm>
              <a:off x="0" y="0"/>
              <a:ext cx="2578083" cy="33952"/>
            </a:xfrm>
            <a:custGeom>
              <a:avLst/>
              <a:gdLst/>
              <a:ahLst/>
              <a:cxnLst/>
              <a:rect l="l" t="t" r="r" b="b"/>
              <a:pathLst>
                <a:path w="2578083" h="33952">
                  <a:moveTo>
                    <a:pt x="0" y="0"/>
                  </a:moveTo>
                  <a:lnTo>
                    <a:pt x="2578083" y="0"/>
                  </a:lnTo>
                  <a:lnTo>
                    <a:pt x="2578083" y="33952"/>
                  </a:lnTo>
                  <a:lnTo>
                    <a:pt x="0" y="33952"/>
                  </a:lnTo>
                  <a:close/>
                </a:path>
              </a:pathLst>
            </a:custGeom>
            <a:solidFill>
              <a:srgbClr val="B23347"/>
            </a:solidFill>
          </p:spPr>
        </p:sp>
        <p:sp>
          <p:nvSpPr>
            <p:cNvPr id="6" name="TextBox 6"/>
            <p:cNvSpPr txBox="1"/>
            <p:nvPr/>
          </p:nvSpPr>
          <p:spPr>
            <a:xfrm>
              <a:off x="0" y="-38100"/>
              <a:ext cx="2578083" cy="72052"/>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a:off x="-4391242" y="7057124"/>
            <a:ext cx="8782483" cy="8782483"/>
          </a:xfrm>
          <a:custGeom>
            <a:avLst/>
            <a:gdLst/>
            <a:ahLst/>
            <a:cxnLst/>
            <a:rect l="l" t="t" r="r" b="b"/>
            <a:pathLst>
              <a:path w="8782483" h="8782483">
                <a:moveTo>
                  <a:pt x="0" y="0"/>
                </a:moveTo>
                <a:lnTo>
                  <a:pt x="8782484" y="0"/>
                </a:lnTo>
                <a:lnTo>
                  <a:pt x="8782484" y="8782484"/>
                </a:lnTo>
                <a:lnTo>
                  <a:pt x="0" y="878248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flipH="1" flipV="1">
            <a:off x="13633662" y="9420252"/>
            <a:ext cx="4425979" cy="4425979"/>
          </a:xfrm>
          <a:custGeom>
            <a:avLst/>
            <a:gdLst/>
            <a:ahLst/>
            <a:cxnLst/>
            <a:rect l="l" t="t" r="r" b="b"/>
            <a:pathLst>
              <a:path w="4425979" h="4425979">
                <a:moveTo>
                  <a:pt x="4425979" y="4425979"/>
                </a:moveTo>
                <a:lnTo>
                  <a:pt x="0" y="4425979"/>
                </a:lnTo>
                <a:lnTo>
                  <a:pt x="0" y="0"/>
                </a:lnTo>
                <a:lnTo>
                  <a:pt x="4425979" y="0"/>
                </a:lnTo>
                <a:lnTo>
                  <a:pt x="4425979" y="4425979"/>
                </a:lnTo>
                <a:close/>
              </a:path>
            </a:pathLst>
          </a:custGeom>
          <a:blipFill>
            <a:blip r:embed="rId8">
              <a:extLst>
                <a:ext uri="{96DAC541-7B7A-43D3-8B79-37D633B846F1}">
                  <asvg:svgBlip xmlns:asvg="http://schemas.microsoft.com/office/drawing/2016/SVG/main" r:embed="rId9"/>
                </a:ext>
              </a:extLst>
            </a:blip>
            <a:stretch>
              <a:fillRect/>
            </a:stretch>
          </a:blipFill>
          <a:ln cap="sq">
            <a:noFill/>
            <a:prstDash val="solid"/>
            <a:miter/>
          </a:ln>
        </p:spPr>
      </p:sp>
      <p:grpSp>
        <p:nvGrpSpPr>
          <p:cNvPr id="9" name="Group 9"/>
          <p:cNvGrpSpPr/>
          <p:nvPr/>
        </p:nvGrpSpPr>
        <p:grpSpPr>
          <a:xfrm>
            <a:off x="894223" y="277458"/>
            <a:ext cx="4009972" cy="751242"/>
            <a:chOff x="0" y="0"/>
            <a:chExt cx="5346629" cy="1001656"/>
          </a:xfrm>
        </p:grpSpPr>
        <p:sp>
          <p:nvSpPr>
            <p:cNvPr id="10" name="Freeform 10"/>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10"/>
              <a:stretch>
                <a:fillRect/>
              </a:stretch>
            </a:blipFill>
          </p:spPr>
        </p:sp>
        <p:sp>
          <p:nvSpPr>
            <p:cNvPr id="11" name="TextBox 11"/>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000000"/>
                  </a:solidFill>
                  <a:latin typeface="Open Sans"/>
                  <a:ea typeface="Open Sans"/>
                  <a:cs typeface="Open Sans"/>
                  <a:sym typeface="Open Sans"/>
                </a:rPr>
                <a:t>Universitas Trunojoyo</a:t>
              </a:r>
            </a:p>
            <a:p>
              <a:pPr algn="just">
                <a:lnSpc>
                  <a:spcPts val="2546"/>
                </a:lnSpc>
              </a:pPr>
              <a:r>
                <a:rPr lang="en-US" sz="2253">
                  <a:solidFill>
                    <a:srgbClr val="000000"/>
                  </a:solidFill>
                  <a:latin typeface="Open Sans"/>
                  <a:ea typeface="Open Sans"/>
                  <a:cs typeface="Open Sans"/>
                  <a:sym typeface="Open Sans"/>
                </a:rPr>
                <a:t>Madura</a:t>
              </a:r>
            </a:p>
          </p:txBody>
        </p:sp>
      </p:grpSp>
      <p:sp>
        <p:nvSpPr>
          <p:cNvPr id="12" name="Freeform 12"/>
          <p:cNvSpPr/>
          <p:nvPr/>
        </p:nvSpPr>
        <p:spPr>
          <a:xfrm>
            <a:off x="6630351" y="6999248"/>
            <a:ext cx="8782483" cy="8782483"/>
          </a:xfrm>
          <a:custGeom>
            <a:avLst/>
            <a:gdLst/>
            <a:ahLst/>
            <a:cxnLst/>
            <a:rect l="l" t="t" r="r" b="b"/>
            <a:pathLst>
              <a:path w="8782483" h="8782483">
                <a:moveTo>
                  <a:pt x="0" y="0"/>
                </a:moveTo>
                <a:lnTo>
                  <a:pt x="8782483" y="0"/>
                </a:lnTo>
                <a:lnTo>
                  <a:pt x="8782483" y="8782483"/>
                </a:lnTo>
                <a:lnTo>
                  <a:pt x="0" y="878248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3" name="TextBox 13"/>
          <p:cNvSpPr txBox="1"/>
          <p:nvPr/>
        </p:nvSpPr>
        <p:spPr>
          <a:xfrm>
            <a:off x="1028700" y="1838672"/>
            <a:ext cx="11285611" cy="958367"/>
          </a:xfrm>
          <a:prstGeom prst="rect">
            <a:avLst/>
          </a:prstGeom>
        </p:spPr>
        <p:txBody>
          <a:bodyPr lIns="0" tIns="0" rIns="0" bIns="0" rtlCol="0" anchor="t">
            <a:spAutoFit/>
          </a:bodyPr>
          <a:lstStyle/>
          <a:p>
            <a:pPr algn="l">
              <a:lnSpc>
                <a:spcPts val="7405"/>
              </a:lnSpc>
            </a:pPr>
            <a:r>
              <a:rPr lang="en-US" sz="6553" b="1">
                <a:solidFill>
                  <a:srgbClr val="0A0202"/>
                </a:solidFill>
                <a:latin typeface="Decalotype Bold"/>
                <a:ea typeface="Decalotype Bold"/>
                <a:cs typeface="Decalotype Bold"/>
                <a:sym typeface="Decalotype Bold"/>
              </a:rPr>
              <a:t>NAIVE BAYES</a:t>
            </a:r>
          </a:p>
        </p:txBody>
      </p:sp>
      <p:sp>
        <p:nvSpPr>
          <p:cNvPr id="14" name="TextBox 14"/>
          <p:cNvSpPr txBox="1"/>
          <p:nvPr/>
        </p:nvSpPr>
        <p:spPr>
          <a:xfrm>
            <a:off x="1028700" y="3457834"/>
            <a:ext cx="12525946" cy="3555933"/>
          </a:xfrm>
          <a:prstGeom prst="rect">
            <a:avLst/>
          </a:prstGeom>
        </p:spPr>
        <p:txBody>
          <a:bodyPr lIns="0" tIns="0" rIns="0" bIns="0" rtlCol="0" anchor="t">
            <a:spAutoFit/>
          </a:bodyPr>
          <a:lstStyle/>
          <a:p>
            <a:pPr algn="just">
              <a:lnSpc>
                <a:spcPts val="4027"/>
              </a:lnSpc>
            </a:pPr>
            <a:r>
              <a:rPr lang="en-US" sz="3563" dirty="0">
                <a:solidFill>
                  <a:srgbClr val="000000"/>
                </a:solidFill>
                <a:latin typeface="Decalotype"/>
                <a:ea typeface="Decalotype"/>
                <a:cs typeface="Decalotype"/>
                <a:sym typeface="Decalotype"/>
              </a:rPr>
              <a:t>Naïve Bayes </a:t>
            </a:r>
            <a:r>
              <a:rPr lang="en-US" sz="3563" dirty="0" err="1">
                <a:solidFill>
                  <a:srgbClr val="000000"/>
                </a:solidFill>
                <a:latin typeface="Decalotype"/>
                <a:ea typeface="Decalotype"/>
                <a:cs typeface="Decalotype"/>
                <a:sym typeface="Decalotype"/>
              </a:rPr>
              <a:t>adalah</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metode</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sederhana</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untuk</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klasifikasi</a:t>
            </a:r>
            <a:r>
              <a:rPr lang="en-US" sz="3563" dirty="0">
                <a:solidFill>
                  <a:srgbClr val="000000"/>
                </a:solidFill>
                <a:latin typeface="Decalotype"/>
                <a:ea typeface="Decalotype"/>
                <a:cs typeface="Decalotype"/>
                <a:sym typeface="Decalotype"/>
              </a:rPr>
              <a:t> yang </a:t>
            </a:r>
            <a:r>
              <a:rPr lang="en-US" sz="3563" dirty="0" err="1">
                <a:solidFill>
                  <a:srgbClr val="000000"/>
                </a:solidFill>
                <a:latin typeface="Decalotype"/>
                <a:ea typeface="Decalotype"/>
                <a:cs typeface="Decalotype"/>
                <a:sym typeface="Decalotype"/>
              </a:rPr>
              <a:t>menghitung</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sekumpulan</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kemungkinan</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dengan</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menjumlahkan</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frekuensi</a:t>
            </a:r>
            <a:r>
              <a:rPr lang="en-US" sz="3563" dirty="0">
                <a:solidFill>
                  <a:srgbClr val="000000"/>
                </a:solidFill>
                <a:latin typeface="Decalotype"/>
                <a:ea typeface="Decalotype"/>
                <a:cs typeface="Decalotype"/>
                <a:sym typeface="Decalotype"/>
              </a:rPr>
              <a:t> dan </a:t>
            </a:r>
            <a:r>
              <a:rPr lang="en-US" sz="3563" dirty="0" err="1">
                <a:solidFill>
                  <a:srgbClr val="000000"/>
                </a:solidFill>
                <a:latin typeface="Decalotype"/>
                <a:ea typeface="Decalotype"/>
                <a:cs typeface="Decalotype"/>
                <a:sym typeface="Decalotype"/>
              </a:rPr>
              <a:t>kombinasi</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nilai</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dari</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kumpulan</a:t>
            </a:r>
            <a:r>
              <a:rPr lang="en-US" sz="3563" dirty="0">
                <a:solidFill>
                  <a:srgbClr val="000000"/>
                </a:solidFill>
                <a:latin typeface="Decalotype"/>
                <a:ea typeface="Decalotype"/>
                <a:cs typeface="Decalotype"/>
                <a:sym typeface="Decalotype"/>
              </a:rPr>
              <a:t> data yang </a:t>
            </a:r>
            <a:r>
              <a:rPr lang="en-US" sz="3563" dirty="0" err="1">
                <a:solidFill>
                  <a:srgbClr val="000000"/>
                </a:solidFill>
                <a:latin typeface="Decalotype"/>
                <a:ea typeface="Decalotype"/>
                <a:cs typeface="Decalotype"/>
                <a:sym typeface="Decalotype"/>
              </a:rPr>
              <a:t>diberikan</a:t>
            </a:r>
            <a:r>
              <a:rPr lang="en-US" sz="3563" dirty="0">
                <a:solidFill>
                  <a:srgbClr val="000000"/>
                </a:solidFill>
                <a:latin typeface="Decalotype"/>
                <a:ea typeface="Decalotype"/>
                <a:cs typeface="Decalotype"/>
                <a:sym typeface="Decalotype"/>
              </a:rPr>
              <a:t>. Metode </a:t>
            </a:r>
            <a:r>
              <a:rPr lang="en-US" sz="3563" dirty="0" err="1">
                <a:solidFill>
                  <a:srgbClr val="000000"/>
                </a:solidFill>
                <a:latin typeface="Decalotype"/>
                <a:ea typeface="Decalotype"/>
                <a:cs typeface="Decalotype"/>
                <a:sym typeface="Decalotype"/>
              </a:rPr>
              <a:t>ini</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didasarkan</a:t>
            </a:r>
            <a:r>
              <a:rPr lang="en-US" sz="3563" dirty="0">
                <a:solidFill>
                  <a:srgbClr val="000000"/>
                </a:solidFill>
                <a:latin typeface="Decalotype"/>
                <a:ea typeface="Decalotype"/>
                <a:cs typeface="Decalotype"/>
                <a:sym typeface="Decalotype"/>
              </a:rPr>
              <a:t> pada </a:t>
            </a:r>
            <a:r>
              <a:rPr lang="en-US" sz="3563" dirty="0" err="1">
                <a:solidFill>
                  <a:srgbClr val="000000"/>
                </a:solidFill>
                <a:latin typeface="Decalotype"/>
                <a:ea typeface="Decalotype"/>
                <a:cs typeface="Decalotype"/>
                <a:sym typeface="Decalotype"/>
              </a:rPr>
              <a:t>Teorema</a:t>
            </a:r>
            <a:r>
              <a:rPr lang="en-US" sz="3563" dirty="0">
                <a:solidFill>
                  <a:srgbClr val="000000"/>
                </a:solidFill>
                <a:latin typeface="Decalotype"/>
                <a:ea typeface="Decalotype"/>
                <a:cs typeface="Decalotype"/>
                <a:sym typeface="Decalotype"/>
              </a:rPr>
              <a:t> Bayes, yang </a:t>
            </a:r>
            <a:r>
              <a:rPr lang="en-US" sz="3563" dirty="0" err="1">
                <a:solidFill>
                  <a:srgbClr val="000000"/>
                </a:solidFill>
                <a:latin typeface="Decalotype"/>
                <a:ea typeface="Decalotype"/>
                <a:cs typeface="Decalotype"/>
                <a:sym typeface="Decalotype"/>
              </a:rPr>
              <a:t>digunakan</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untuk</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memperbarui</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probabilitas</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suatu</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hipotesis</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berdasarkan</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bukti</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baru</a:t>
            </a:r>
            <a:r>
              <a:rPr lang="en-US" sz="3563" dirty="0">
                <a:solidFill>
                  <a:srgbClr val="000000"/>
                </a:solidFill>
                <a:latin typeface="Decalotype"/>
                <a:ea typeface="Decalotype"/>
                <a:cs typeface="Decalotype"/>
                <a:sym typeface="Decalotype"/>
              </a:rPr>
              <a:t>. Naïve Bayes </a:t>
            </a:r>
            <a:r>
              <a:rPr lang="en-US" sz="3563" dirty="0" err="1">
                <a:solidFill>
                  <a:srgbClr val="000000"/>
                </a:solidFill>
                <a:latin typeface="Decalotype"/>
                <a:ea typeface="Decalotype"/>
                <a:cs typeface="Decalotype"/>
                <a:sym typeface="Decalotype"/>
              </a:rPr>
              <a:t>mengasumsikan</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bahwa</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setiap</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fitur</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dalam</a:t>
            </a:r>
            <a:r>
              <a:rPr lang="en-US" sz="3563" dirty="0">
                <a:solidFill>
                  <a:srgbClr val="000000"/>
                </a:solidFill>
                <a:latin typeface="Decalotype"/>
                <a:ea typeface="Decalotype"/>
                <a:cs typeface="Decalotype"/>
                <a:sym typeface="Decalotype"/>
              </a:rPr>
              <a:t> dataset </a:t>
            </a:r>
            <a:r>
              <a:rPr lang="en-US" sz="3563" dirty="0" err="1">
                <a:solidFill>
                  <a:srgbClr val="000000"/>
                </a:solidFill>
                <a:latin typeface="Decalotype"/>
                <a:ea typeface="Decalotype"/>
                <a:cs typeface="Decalotype"/>
                <a:sym typeface="Decalotype"/>
              </a:rPr>
              <a:t>bersifat</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independen</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sehingga</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perhitungan</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probabilitas</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menjadi</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lebih</a:t>
            </a:r>
            <a:r>
              <a:rPr lang="en-US" sz="3563" dirty="0">
                <a:solidFill>
                  <a:srgbClr val="000000"/>
                </a:solidFill>
                <a:latin typeface="Decalotype"/>
                <a:ea typeface="Decalotype"/>
                <a:cs typeface="Decalotype"/>
                <a:sym typeface="Decalotype"/>
              </a:rPr>
              <a:t> </a:t>
            </a:r>
            <a:r>
              <a:rPr lang="en-US" sz="3563" dirty="0" err="1">
                <a:solidFill>
                  <a:srgbClr val="000000"/>
                </a:solidFill>
                <a:latin typeface="Decalotype"/>
                <a:ea typeface="Decalotype"/>
                <a:cs typeface="Decalotype"/>
                <a:sym typeface="Decalotype"/>
              </a:rPr>
              <a:t>sederhana</a:t>
            </a:r>
            <a:r>
              <a:rPr lang="en-US" sz="3563" dirty="0">
                <a:solidFill>
                  <a:srgbClr val="000000"/>
                </a:solidFill>
                <a:latin typeface="Decalotype"/>
                <a:ea typeface="Decalotype"/>
                <a:cs typeface="Decalotype"/>
                <a:sym typeface="Decalotype"/>
              </a:rPr>
              <a:t> dan </a:t>
            </a:r>
            <a:r>
              <a:rPr lang="en-US" sz="3563" dirty="0" err="1">
                <a:solidFill>
                  <a:srgbClr val="000000"/>
                </a:solidFill>
                <a:latin typeface="Decalotype"/>
                <a:ea typeface="Decalotype"/>
                <a:cs typeface="Decalotype"/>
                <a:sym typeface="Decalotype"/>
              </a:rPr>
              <a:t>efisien</a:t>
            </a:r>
            <a:endParaRPr lang="en-US" sz="3563" dirty="0">
              <a:solidFill>
                <a:srgbClr val="000000"/>
              </a:solidFill>
              <a:latin typeface="Decalotype"/>
              <a:ea typeface="Decalotype"/>
              <a:cs typeface="Decalotype"/>
              <a:sym typeface="Decalotyp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1228" y="-147724"/>
            <a:ext cx="19619683" cy="10386170"/>
          </a:xfrm>
          <a:custGeom>
            <a:avLst/>
            <a:gdLst/>
            <a:ahLst/>
            <a:cxnLst/>
            <a:rect l="l" t="t" r="r" b="b"/>
            <a:pathLst>
              <a:path w="19619683" h="10386170">
                <a:moveTo>
                  <a:pt x="0" y="0"/>
                </a:moveTo>
                <a:lnTo>
                  <a:pt x="19619684" y="0"/>
                </a:lnTo>
                <a:lnTo>
                  <a:pt x="19619684" y="10386170"/>
                </a:lnTo>
                <a:lnTo>
                  <a:pt x="0" y="10386170"/>
                </a:lnTo>
                <a:lnTo>
                  <a:pt x="0" y="0"/>
                </a:lnTo>
                <a:close/>
              </a:path>
            </a:pathLst>
          </a:custGeom>
          <a:blipFill>
            <a:blip r:embed="rId2"/>
            <a:stretch>
              <a:fillRect/>
            </a:stretch>
          </a:blipFill>
        </p:spPr>
      </p:sp>
      <p:grpSp>
        <p:nvGrpSpPr>
          <p:cNvPr id="3" name="Group 3"/>
          <p:cNvGrpSpPr/>
          <p:nvPr/>
        </p:nvGrpSpPr>
        <p:grpSpPr>
          <a:xfrm>
            <a:off x="-2995153" y="0"/>
            <a:ext cx="22978099" cy="10287000"/>
            <a:chOff x="0" y="0"/>
            <a:chExt cx="6051845" cy="2709333"/>
          </a:xfrm>
        </p:grpSpPr>
        <p:sp>
          <p:nvSpPr>
            <p:cNvPr id="4" name="Freeform 4"/>
            <p:cNvSpPr/>
            <p:nvPr/>
          </p:nvSpPr>
          <p:spPr>
            <a:xfrm>
              <a:off x="0" y="0"/>
              <a:ext cx="6051845" cy="2709333"/>
            </a:xfrm>
            <a:custGeom>
              <a:avLst/>
              <a:gdLst/>
              <a:ahLst/>
              <a:cxnLst/>
              <a:rect l="l" t="t" r="r" b="b"/>
              <a:pathLst>
                <a:path w="6051845" h="2709333">
                  <a:moveTo>
                    <a:pt x="0" y="0"/>
                  </a:moveTo>
                  <a:lnTo>
                    <a:pt x="6051845" y="0"/>
                  </a:lnTo>
                  <a:lnTo>
                    <a:pt x="6051845" y="2709333"/>
                  </a:lnTo>
                  <a:lnTo>
                    <a:pt x="0" y="2709333"/>
                  </a:lnTo>
                  <a:close/>
                </a:path>
              </a:pathLst>
            </a:custGeom>
            <a:solidFill>
              <a:srgbClr val="CB3D3D">
                <a:alpha val="67843"/>
              </a:srgbClr>
            </a:solidFill>
          </p:spPr>
        </p:sp>
        <p:sp>
          <p:nvSpPr>
            <p:cNvPr id="5" name="TextBox 5"/>
            <p:cNvSpPr txBox="1"/>
            <p:nvPr/>
          </p:nvSpPr>
          <p:spPr>
            <a:xfrm>
              <a:off x="0" y="-38100"/>
              <a:ext cx="6051845" cy="274743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flipV="1">
            <a:off x="-557914" y="9750382"/>
            <a:ext cx="2904274" cy="2904274"/>
          </a:xfrm>
          <a:custGeom>
            <a:avLst/>
            <a:gdLst/>
            <a:ahLst/>
            <a:cxnLst/>
            <a:rect l="l" t="t" r="r" b="b"/>
            <a:pathLst>
              <a:path w="2904274" h="2904274">
                <a:moveTo>
                  <a:pt x="0" y="2904274"/>
                </a:moveTo>
                <a:lnTo>
                  <a:pt x="2904274" y="2904274"/>
                </a:lnTo>
                <a:lnTo>
                  <a:pt x="2904274" y="0"/>
                </a:lnTo>
                <a:lnTo>
                  <a:pt x="0" y="0"/>
                </a:lnTo>
                <a:lnTo>
                  <a:pt x="0" y="2904274"/>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grpSp>
        <p:nvGrpSpPr>
          <p:cNvPr id="7" name="Group 7"/>
          <p:cNvGrpSpPr/>
          <p:nvPr/>
        </p:nvGrpSpPr>
        <p:grpSpPr>
          <a:xfrm>
            <a:off x="894223" y="277458"/>
            <a:ext cx="4009972" cy="751242"/>
            <a:chOff x="0" y="0"/>
            <a:chExt cx="5346629" cy="1001656"/>
          </a:xfrm>
        </p:grpSpPr>
        <p:sp>
          <p:nvSpPr>
            <p:cNvPr id="8" name="Freeform 8"/>
            <p:cNvSpPr/>
            <p:nvPr/>
          </p:nvSpPr>
          <p:spPr>
            <a:xfrm>
              <a:off x="0" y="0"/>
              <a:ext cx="1001656" cy="1001656"/>
            </a:xfrm>
            <a:custGeom>
              <a:avLst/>
              <a:gdLst/>
              <a:ahLst/>
              <a:cxnLst/>
              <a:rect l="l" t="t" r="r" b="b"/>
              <a:pathLst>
                <a:path w="1001656" h="1001656">
                  <a:moveTo>
                    <a:pt x="0" y="0"/>
                  </a:moveTo>
                  <a:lnTo>
                    <a:pt x="1001656" y="0"/>
                  </a:lnTo>
                  <a:lnTo>
                    <a:pt x="1001656" y="1001656"/>
                  </a:lnTo>
                  <a:lnTo>
                    <a:pt x="0" y="1001656"/>
                  </a:lnTo>
                  <a:lnTo>
                    <a:pt x="0" y="0"/>
                  </a:lnTo>
                  <a:close/>
                </a:path>
              </a:pathLst>
            </a:custGeom>
            <a:blipFill>
              <a:blip r:embed="rId5"/>
              <a:stretch>
                <a:fillRect/>
              </a:stretch>
            </a:blipFill>
          </p:spPr>
        </p:sp>
        <p:sp>
          <p:nvSpPr>
            <p:cNvPr id="9" name="TextBox 9"/>
            <p:cNvSpPr txBox="1"/>
            <p:nvPr/>
          </p:nvSpPr>
          <p:spPr>
            <a:xfrm>
              <a:off x="1127008" y="145677"/>
              <a:ext cx="4219621" cy="855979"/>
            </a:xfrm>
            <a:prstGeom prst="rect">
              <a:avLst/>
            </a:prstGeom>
          </p:spPr>
          <p:txBody>
            <a:bodyPr lIns="0" tIns="0" rIns="0" bIns="0" rtlCol="0" anchor="t">
              <a:spAutoFit/>
            </a:bodyPr>
            <a:lstStyle/>
            <a:p>
              <a:pPr algn="just">
                <a:lnSpc>
                  <a:spcPts val="2546"/>
                </a:lnSpc>
              </a:pPr>
              <a:r>
                <a:rPr lang="en-US" sz="2253">
                  <a:solidFill>
                    <a:srgbClr val="FFFFFF"/>
                  </a:solidFill>
                  <a:latin typeface="Open Sans"/>
                  <a:ea typeface="Open Sans"/>
                  <a:cs typeface="Open Sans"/>
                  <a:sym typeface="Open Sans"/>
                </a:rPr>
                <a:t>Universitas Trunojoyo</a:t>
              </a:r>
            </a:p>
            <a:p>
              <a:pPr algn="just">
                <a:lnSpc>
                  <a:spcPts val="2546"/>
                </a:lnSpc>
              </a:pPr>
              <a:r>
                <a:rPr lang="en-US" sz="2253">
                  <a:solidFill>
                    <a:srgbClr val="FFFFFF"/>
                  </a:solidFill>
                  <a:latin typeface="Open Sans"/>
                  <a:ea typeface="Open Sans"/>
                  <a:cs typeface="Open Sans"/>
                  <a:sym typeface="Open Sans"/>
                </a:rPr>
                <a:t>Madura</a:t>
              </a:r>
            </a:p>
          </p:txBody>
        </p:sp>
      </p:grpSp>
      <p:sp>
        <p:nvSpPr>
          <p:cNvPr id="10" name="Freeform 10"/>
          <p:cNvSpPr/>
          <p:nvPr/>
        </p:nvSpPr>
        <p:spPr>
          <a:xfrm>
            <a:off x="11143279" y="9750382"/>
            <a:ext cx="7315200" cy="3749040"/>
          </a:xfrm>
          <a:custGeom>
            <a:avLst/>
            <a:gdLst/>
            <a:ahLst/>
            <a:cxnLst/>
            <a:rect l="l" t="t" r="r" b="b"/>
            <a:pathLst>
              <a:path w="7315200" h="3749040">
                <a:moveTo>
                  <a:pt x="0" y="0"/>
                </a:moveTo>
                <a:lnTo>
                  <a:pt x="7315200" y="0"/>
                </a:lnTo>
                <a:lnTo>
                  <a:pt x="7315200" y="3749040"/>
                </a:lnTo>
                <a:lnTo>
                  <a:pt x="0" y="374904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a:off x="15759412" y="-1287117"/>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TextBox 12"/>
          <p:cNvSpPr txBox="1"/>
          <p:nvPr/>
        </p:nvSpPr>
        <p:spPr>
          <a:xfrm>
            <a:off x="3998351" y="4574096"/>
            <a:ext cx="10291298" cy="1186433"/>
          </a:xfrm>
          <a:prstGeom prst="rect">
            <a:avLst/>
          </a:prstGeom>
        </p:spPr>
        <p:txBody>
          <a:bodyPr lIns="0" tIns="0" rIns="0" bIns="0" rtlCol="0" anchor="t">
            <a:spAutoFit/>
          </a:bodyPr>
          <a:lstStyle/>
          <a:p>
            <a:pPr algn="ctr">
              <a:lnSpc>
                <a:spcPts val="9152"/>
              </a:lnSpc>
            </a:pPr>
            <a:r>
              <a:rPr lang="en-US" sz="8099" b="1">
                <a:solidFill>
                  <a:srgbClr val="FFFFFF"/>
                </a:solidFill>
                <a:latin typeface="Decalotype Bold"/>
                <a:ea typeface="Decalotype Bold"/>
                <a:cs typeface="Decalotype Bold"/>
                <a:sym typeface="Decalotype Bold"/>
              </a:rPr>
              <a:t>03. METODE USULAN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8780</TotalTime>
  <Words>812</Words>
  <Application>Microsoft Office PowerPoint</Application>
  <PresentationFormat>Custom</PresentationFormat>
  <Paragraphs>189</Paragraphs>
  <Slides>24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Ruda Bold</vt:lpstr>
      <vt:lpstr>Open Sans</vt:lpstr>
      <vt:lpstr>Arial</vt:lpstr>
      <vt:lpstr>Decalotype Bold</vt:lpstr>
      <vt:lpstr>Decalotype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Metodologi Penelitian</dc:title>
  <dc:creator>gilbran</dc:creator>
  <cp:lastModifiedBy>gilbran royald loano</cp:lastModifiedBy>
  <cp:revision>4</cp:revision>
  <dcterms:created xsi:type="dcterms:W3CDTF">2006-08-16T00:00:00Z</dcterms:created>
  <dcterms:modified xsi:type="dcterms:W3CDTF">2025-07-04T02:08:08Z</dcterms:modified>
  <dc:identifier>DAGYzvtKcmY</dc:identifier>
</cp:coreProperties>
</file>

<file path=docProps/thumbnail.jpeg>
</file>